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7" r:id="rId2"/>
    <p:sldId id="257" r:id="rId3"/>
    <p:sldId id="259" r:id="rId4"/>
    <p:sldId id="268" r:id="rId5"/>
    <p:sldId id="260" r:id="rId6"/>
    <p:sldId id="262" r:id="rId7"/>
    <p:sldId id="261" r:id="rId8"/>
    <p:sldId id="263" r:id="rId9"/>
    <p:sldId id="269" r:id="rId10"/>
    <p:sldId id="264" r:id="rId11"/>
    <p:sldId id="265" r:id="rId12"/>
    <p:sldId id="270" r:id="rId13"/>
    <p:sldId id="266" r:id="rId14"/>
    <p:sldId id="271" r:id="rId15"/>
    <p:sldId id="272" r:id="rId16"/>
    <p:sldId id="273" r:id="rId17"/>
    <p:sldId id="274" r:id="rId18"/>
    <p:sldId id="275" r:id="rId19"/>
    <p:sldId id="276" r:id="rId20"/>
    <p:sldId id="278" r:id="rId21"/>
    <p:sldId id="277" r:id="rId22"/>
    <p:sldId id="279" r:id="rId23"/>
    <p:sldId id="280" r:id="rId24"/>
    <p:sldId id="28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04FA0C-064E-44BE-B542-FA988EDDB32B}">
          <p14:sldIdLst>
            <p14:sldId id="267"/>
            <p14:sldId id="257"/>
          </p14:sldIdLst>
        </p14:section>
        <p14:section name="Untitled Section" id="{6C522EE8-E192-4739-B975-8B6F58C50791}">
          <p14:sldIdLst>
            <p14:sldId id="259"/>
            <p14:sldId id="268"/>
            <p14:sldId id="260"/>
            <p14:sldId id="262"/>
            <p14:sldId id="261"/>
            <p14:sldId id="263"/>
            <p14:sldId id="269"/>
            <p14:sldId id="264"/>
            <p14:sldId id="265"/>
            <p14:sldId id="270"/>
            <p14:sldId id="266"/>
            <p14:sldId id="271"/>
            <p14:sldId id="272"/>
            <p14:sldId id="273"/>
            <p14:sldId id="274"/>
            <p14:sldId id="275"/>
            <p14:sldId id="276"/>
            <p14:sldId id="278"/>
            <p14:sldId id="277"/>
            <p14:sldId id="279"/>
            <p14:sldId id="280"/>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41"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80BEC8D-AD80-4079-80BD-680B82B2A0A3}" type="datetimeFigureOut">
              <a:rPr lang="en-IN" smtClean="0"/>
              <a:t>08-08-2023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7F54005D-1F2B-452C-830E-1BAFCC954DFE}"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4647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0BEC8D-AD80-4079-80BD-680B82B2A0A3}" type="datetimeFigureOut">
              <a:rPr lang="en-IN" smtClean="0"/>
              <a:t>08-08-2023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54005D-1F2B-452C-830E-1BAFCC954DFE}" type="slidenum">
              <a:rPr lang="en-IN" smtClean="0"/>
              <a:t>‹#›</a:t>
            </a:fld>
            <a:endParaRPr lang="en-IN"/>
          </a:p>
        </p:txBody>
      </p:sp>
    </p:spTree>
    <p:extLst>
      <p:ext uri="{BB962C8B-B14F-4D97-AF65-F5344CB8AC3E}">
        <p14:creationId xmlns:p14="http://schemas.microsoft.com/office/powerpoint/2010/main" val="3149220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0BEC8D-AD80-4079-80BD-680B82B2A0A3}"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4005D-1F2B-452C-830E-1BAFCC954DFE}"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7557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0BEC8D-AD80-4079-80BD-680B82B2A0A3}"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4005D-1F2B-452C-830E-1BAFCC954DFE}"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9223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0BEC8D-AD80-4079-80BD-680B82B2A0A3}"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4005D-1F2B-452C-830E-1BAFCC954DFE}" type="slidenum">
              <a:rPr lang="en-IN" smtClean="0"/>
              <a:t>‹#›</a:t>
            </a:fld>
            <a:endParaRPr lang="en-IN"/>
          </a:p>
        </p:txBody>
      </p:sp>
    </p:spTree>
    <p:extLst>
      <p:ext uri="{BB962C8B-B14F-4D97-AF65-F5344CB8AC3E}">
        <p14:creationId xmlns:p14="http://schemas.microsoft.com/office/powerpoint/2010/main" val="3717263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0BEC8D-AD80-4079-80BD-680B82B2A0A3}"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4005D-1F2B-452C-830E-1BAFCC954DFE}"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6891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0BEC8D-AD80-4079-80BD-680B82B2A0A3}"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4005D-1F2B-452C-830E-1BAFCC954DFE}"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6805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0BEC8D-AD80-4079-80BD-680B82B2A0A3}"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4005D-1F2B-452C-830E-1BAFCC954DF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43127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0BEC8D-AD80-4079-80BD-680B82B2A0A3}"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4005D-1F2B-452C-830E-1BAFCC954DFE}"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521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0BEC8D-AD80-4079-80BD-680B82B2A0A3}"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4005D-1F2B-452C-830E-1BAFCC954DFE}" type="slidenum">
              <a:rPr lang="en-IN" smtClean="0"/>
              <a:t>‹#›</a:t>
            </a:fld>
            <a:endParaRPr lang="en-IN"/>
          </a:p>
        </p:txBody>
      </p:sp>
    </p:spTree>
    <p:extLst>
      <p:ext uri="{BB962C8B-B14F-4D97-AF65-F5344CB8AC3E}">
        <p14:creationId xmlns:p14="http://schemas.microsoft.com/office/powerpoint/2010/main" val="97756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0BEC8D-AD80-4079-80BD-680B82B2A0A3}" type="datetimeFigureOut">
              <a:rPr lang="en-IN" smtClean="0"/>
              <a:t>08-08-2023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54005D-1F2B-452C-830E-1BAFCC954DFE}"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192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0BEC8D-AD80-4079-80BD-680B82B2A0A3}" type="datetimeFigureOut">
              <a:rPr lang="en-IN" smtClean="0"/>
              <a:t>08-08-2023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54005D-1F2B-452C-830E-1BAFCC954DFE}" type="slidenum">
              <a:rPr lang="en-IN" smtClean="0"/>
              <a:t>‹#›</a:t>
            </a:fld>
            <a:endParaRPr lang="en-IN"/>
          </a:p>
        </p:txBody>
      </p:sp>
    </p:spTree>
    <p:extLst>
      <p:ext uri="{BB962C8B-B14F-4D97-AF65-F5344CB8AC3E}">
        <p14:creationId xmlns:p14="http://schemas.microsoft.com/office/powerpoint/2010/main" val="3953982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0BEC8D-AD80-4079-80BD-680B82B2A0A3}" type="datetimeFigureOut">
              <a:rPr lang="en-IN" smtClean="0"/>
              <a:t>08-08-2023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F54005D-1F2B-452C-830E-1BAFCC954DFE}"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721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0BEC8D-AD80-4079-80BD-680B82B2A0A3}" type="datetimeFigureOut">
              <a:rPr lang="en-IN" smtClean="0"/>
              <a:t>08-08-2023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F54005D-1F2B-452C-830E-1BAFCC954DFE}"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5491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0BEC8D-AD80-4079-80BD-680B82B2A0A3}" type="datetimeFigureOut">
              <a:rPr lang="en-IN" smtClean="0"/>
              <a:t>08-08-2023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F54005D-1F2B-452C-830E-1BAFCC954DFE}" type="slidenum">
              <a:rPr lang="en-IN" smtClean="0"/>
              <a:t>‹#›</a:t>
            </a:fld>
            <a:endParaRPr lang="en-IN"/>
          </a:p>
        </p:txBody>
      </p:sp>
    </p:spTree>
    <p:extLst>
      <p:ext uri="{BB962C8B-B14F-4D97-AF65-F5344CB8AC3E}">
        <p14:creationId xmlns:p14="http://schemas.microsoft.com/office/powerpoint/2010/main" val="283003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0BEC8D-AD80-4079-80BD-680B82B2A0A3}" type="datetimeFigureOut">
              <a:rPr lang="en-IN" smtClean="0"/>
              <a:t>08-08-2023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54005D-1F2B-452C-830E-1BAFCC954DFE}"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1470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0BEC8D-AD80-4079-80BD-680B82B2A0A3}" type="datetimeFigureOut">
              <a:rPr lang="en-IN" smtClean="0"/>
              <a:t>08-08-2023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54005D-1F2B-452C-830E-1BAFCC954DFE}" type="slidenum">
              <a:rPr lang="en-IN" smtClean="0"/>
              <a:t>‹#›</a:t>
            </a:fld>
            <a:endParaRPr lang="en-IN"/>
          </a:p>
        </p:txBody>
      </p:sp>
    </p:spTree>
    <p:extLst>
      <p:ext uri="{BB962C8B-B14F-4D97-AF65-F5344CB8AC3E}">
        <p14:creationId xmlns:p14="http://schemas.microsoft.com/office/powerpoint/2010/main" val="3324900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80BEC8D-AD80-4079-80BD-680B82B2A0A3}" type="datetimeFigureOut">
              <a:rPr lang="en-IN" smtClean="0"/>
              <a:t>08-08-2023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F54005D-1F2B-452C-830E-1BAFCC954DFE}" type="slidenum">
              <a:rPr lang="en-IN" smtClean="0"/>
              <a:t>‹#›</a:t>
            </a:fld>
            <a:endParaRPr lang="en-IN"/>
          </a:p>
        </p:txBody>
      </p:sp>
    </p:spTree>
    <p:extLst>
      <p:ext uri="{BB962C8B-B14F-4D97-AF65-F5344CB8AC3E}">
        <p14:creationId xmlns:p14="http://schemas.microsoft.com/office/powerpoint/2010/main" val="216771410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126052185@N03/14438818027" TargetMode="External"/><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instagram.com/reel/CsGMKPyIfju/?utm_source=ig_web_copy_link&amp;igshid=MzRlODBiNWFlZA==" TargetMode="Externa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bata.in)"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nike.com/" TargetMode="External"/><Relationship Id="rId2" Type="http://schemas.openxmlformats.org/officeDocument/2006/relationships/hyperlink" Target="https://www.adidas.co.in/"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57017-24E9-B2AA-239A-D5FE9D6F90A2}"/>
              </a:ext>
            </a:extLst>
          </p:cNvPr>
          <p:cNvSpPr>
            <a:spLocks noGrp="1"/>
          </p:cNvSpPr>
          <p:nvPr>
            <p:ph type="title"/>
          </p:nvPr>
        </p:nvSpPr>
        <p:spPr>
          <a:xfrm>
            <a:off x="664029" y="1074188"/>
            <a:ext cx="5281127" cy="2057400"/>
          </a:xfrm>
        </p:spPr>
        <p:txBody>
          <a:bodyPr>
            <a:noAutofit/>
          </a:bodyPr>
          <a:lstStyle/>
          <a:p>
            <a:r>
              <a:rPr lang="en-US" sz="4000" dirty="0">
                <a:latin typeface="Arial Black" panose="020B0A04020102020204" pitchFamily="34" charset="0"/>
              </a:rPr>
              <a:t>COMPREHENSIVE DIGITAL MARKETING </a:t>
            </a:r>
            <a:endParaRPr lang="en-IN" sz="4000" dirty="0">
              <a:latin typeface="Arial Black" panose="020B0A04020102020204" pitchFamily="34" charset="0"/>
            </a:endParaRPr>
          </a:p>
        </p:txBody>
      </p:sp>
      <p:pic>
        <p:nvPicPr>
          <p:cNvPr id="6" name="Picture Placeholder 5">
            <a:extLst>
              <a:ext uri="{FF2B5EF4-FFF2-40B4-BE49-F238E27FC236}">
                <a16:creationId xmlns:a16="http://schemas.microsoft.com/office/drawing/2014/main" id="{6DBA2529-A452-524B-FA67-E5621A8E0400}"/>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 t="-1363" r="-1648" b="-2300"/>
          <a:stretch/>
        </p:blipFill>
        <p:spPr>
          <a:xfrm>
            <a:off x="6369699" y="846487"/>
            <a:ext cx="4795935" cy="5165026"/>
          </a:xfrm>
          <a:prstGeom prst="rect">
            <a:avLst/>
          </a:prstGeom>
          <a:ln w="2286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369BDFBE-310E-069C-1178-EE76F8AFEB14}"/>
              </a:ext>
            </a:extLst>
          </p:cNvPr>
          <p:cNvSpPr>
            <a:spLocks noGrp="1"/>
          </p:cNvSpPr>
          <p:nvPr>
            <p:ph type="body" sz="half" idx="2"/>
          </p:nvPr>
        </p:nvSpPr>
        <p:spPr>
          <a:xfrm>
            <a:off x="239486" y="3359288"/>
            <a:ext cx="6130213" cy="1716866"/>
          </a:xfrm>
        </p:spPr>
        <p:txBody>
          <a:bodyPr>
            <a:normAutofit/>
          </a:bodyPr>
          <a:lstStyle/>
          <a:p>
            <a:r>
              <a:rPr lang="en-US" sz="2800" b="1" dirty="0"/>
              <a:t>PROJECT DONE BY : </a:t>
            </a:r>
          </a:p>
          <a:p>
            <a:r>
              <a:rPr lang="en-US" sz="2800" b="1" dirty="0"/>
              <a:t> SAI SAMHITHA PATNAYAKUNI</a:t>
            </a:r>
            <a:endParaRPr lang="en-IN" sz="2800" b="1" dirty="0"/>
          </a:p>
        </p:txBody>
      </p:sp>
      <p:sp>
        <p:nvSpPr>
          <p:cNvPr id="8" name="TextBox 7">
            <a:extLst>
              <a:ext uri="{FF2B5EF4-FFF2-40B4-BE49-F238E27FC236}">
                <a16:creationId xmlns:a16="http://schemas.microsoft.com/office/drawing/2014/main" id="{9EFCF50A-3EC4-6C09-CE40-605560F9CBBD}"/>
              </a:ext>
            </a:extLst>
          </p:cNvPr>
          <p:cNvSpPr txBox="1"/>
          <p:nvPr/>
        </p:nvSpPr>
        <p:spPr>
          <a:xfrm>
            <a:off x="6291942" y="6011513"/>
            <a:ext cx="4795935" cy="230832"/>
          </a:xfrm>
          <a:prstGeom prst="rect">
            <a:avLst/>
          </a:prstGeom>
          <a:noFill/>
        </p:spPr>
        <p:txBody>
          <a:bodyPr wrap="square" rtlCol="0">
            <a:spAutoFit/>
          </a:bodyPr>
          <a:lstStyle/>
          <a:p>
            <a:r>
              <a:rPr lang="en-IN" sz="900" dirty="0"/>
              <a:t>This </a:t>
            </a:r>
          </a:p>
        </p:txBody>
      </p:sp>
    </p:spTree>
    <p:extLst>
      <p:ext uri="{BB962C8B-B14F-4D97-AF65-F5344CB8AC3E}">
        <p14:creationId xmlns:p14="http://schemas.microsoft.com/office/powerpoint/2010/main" val="18952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3030-DA69-72CB-EB4B-C363D0EEFD44}"/>
              </a:ext>
            </a:extLst>
          </p:cNvPr>
          <p:cNvSpPr>
            <a:spLocks noGrp="1"/>
          </p:cNvSpPr>
          <p:nvPr>
            <p:ph type="title" idx="4294967295"/>
          </p:nvPr>
        </p:nvSpPr>
        <p:spPr>
          <a:xfrm>
            <a:off x="127794" y="1091131"/>
            <a:ext cx="11936412" cy="868362"/>
          </a:xfrm>
        </p:spPr>
        <p:txBody>
          <a:bodyPr>
            <a:normAutofit fontScale="90000"/>
          </a:bodyPr>
          <a:lstStyle/>
          <a:p>
            <a:r>
              <a:rPr lang="en-US" sz="4400" b="1" dirty="0">
                <a:solidFill>
                  <a:srgbClr val="434343"/>
                </a:solidFill>
              </a:rPr>
              <a:t>Part 3: Content Ideas and Marketing Strategies</a:t>
            </a:r>
            <a:br>
              <a:rPr lang="en-US" sz="4400" dirty="0"/>
            </a:br>
            <a:r>
              <a:rPr lang="en-US" sz="4400" dirty="0"/>
              <a:t>     </a:t>
            </a:r>
            <a:r>
              <a:rPr lang="en-US" sz="4400" dirty="0">
                <a:latin typeface="Algerian" panose="04020705040A02060702" pitchFamily="82" charset="0"/>
              </a:rPr>
              <a:t>content calendar</a:t>
            </a:r>
            <a:r>
              <a:rPr lang="en-US" sz="4400" dirty="0"/>
              <a:t>                  </a:t>
            </a:r>
            <a:endParaRPr lang="en-IN" dirty="0"/>
          </a:p>
        </p:txBody>
      </p:sp>
      <p:pic>
        <p:nvPicPr>
          <p:cNvPr id="4" name="Content Placeholder 3">
            <a:extLst>
              <a:ext uri="{FF2B5EF4-FFF2-40B4-BE49-F238E27FC236}">
                <a16:creationId xmlns:a16="http://schemas.microsoft.com/office/drawing/2014/main" id="{8B03EA22-83BC-CEBE-EB97-C1D81492A86E}"/>
              </a:ext>
            </a:extLst>
          </p:cNvPr>
          <p:cNvPicPr>
            <a:picLocks noGrp="1" noChangeAspect="1"/>
          </p:cNvPicPr>
          <p:nvPr>
            <p:ph idx="4294967295"/>
          </p:nvPr>
        </p:nvPicPr>
        <p:blipFill>
          <a:blip r:embed="rId2"/>
          <a:stretch>
            <a:fillRect/>
          </a:stretch>
        </p:blipFill>
        <p:spPr>
          <a:xfrm>
            <a:off x="2397967" y="2340396"/>
            <a:ext cx="7623111" cy="3537889"/>
          </a:xfrm>
          <a:prstGeom prst="rect">
            <a:avLst/>
          </a:prstGeom>
        </p:spPr>
      </p:pic>
    </p:spTree>
    <p:extLst>
      <p:ext uri="{BB962C8B-B14F-4D97-AF65-F5344CB8AC3E}">
        <p14:creationId xmlns:p14="http://schemas.microsoft.com/office/powerpoint/2010/main" val="4275563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A566-27A1-8DA9-E5F1-5EA53A815A7E}"/>
              </a:ext>
            </a:extLst>
          </p:cNvPr>
          <p:cNvSpPr>
            <a:spLocks noGrp="1"/>
          </p:cNvSpPr>
          <p:nvPr>
            <p:ph type="title" idx="4294967295"/>
          </p:nvPr>
        </p:nvSpPr>
        <p:spPr>
          <a:xfrm>
            <a:off x="-1" y="625475"/>
            <a:ext cx="11877869" cy="895350"/>
          </a:xfrm>
        </p:spPr>
        <p:txBody>
          <a:bodyPr/>
          <a:lstStyle/>
          <a:p>
            <a:r>
              <a:rPr lang="en-US" sz="4400" dirty="0">
                <a:latin typeface="Algerian" panose="04020705040A02060702" pitchFamily="82" charset="0"/>
              </a:rPr>
              <a:t>content calendar</a:t>
            </a:r>
            <a:endParaRPr lang="en-IN" dirty="0"/>
          </a:p>
        </p:txBody>
      </p:sp>
      <p:pic>
        <p:nvPicPr>
          <p:cNvPr id="4" name="Content Placeholder 3">
            <a:extLst>
              <a:ext uri="{FF2B5EF4-FFF2-40B4-BE49-F238E27FC236}">
                <a16:creationId xmlns:a16="http://schemas.microsoft.com/office/drawing/2014/main" id="{84743377-930D-3E0C-1926-4149402110FE}"/>
              </a:ext>
            </a:extLst>
          </p:cNvPr>
          <p:cNvPicPr>
            <a:picLocks noGrp="1" noChangeAspect="1"/>
          </p:cNvPicPr>
          <p:nvPr>
            <p:ph idx="4294967295"/>
          </p:nvPr>
        </p:nvPicPr>
        <p:blipFill>
          <a:blip r:embed="rId2"/>
          <a:stretch>
            <a:fillRect/>
          </a:stretch>
        </p:blipFill>
        <p:spPr>
          <a:xfrm>
            <a:off x="2369976" y="1876134"/>
            <a:ext cx="7080379" cy="3974160"/>
          </a:xfrm>
          <a:prstGeom prst="rect">
            <a:avLst/>
          </a:prstGeom>
        </p:spPr>
      </p:pic>
    </p:spTree>
    <p:extLst>
      <p:ext uri="{BB962C8B-B14F-4D97-AF65-F5344CB8AC3E}">
        <p14:creationId xmlns:p14="http://schemas.microsoft.com/office/powerpoint/2010/main" val="1735587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A566-27A1-8DA9-E5F1-5EA53A815A7E}"/>
              </a:ext>
            </a:extLst>
          </p:cNvPr>
          <p:cNvSpPr>
            <a:spLocks noGrp="1"/>
          </p:cNvSpPr>
          <p:nvPr>
            <p:ph type="title" idx="4294967295"/>
          </p:nvPr>
        </p:nvSpPr>
        <p:spPr>
          <a:xfrm>
            <a:off x="-1" y="625475"/>
            <a:ext cx="11877869" cy="895350"/>
          </a:xfrm>
        </p:spPr>
        <p:txBody>
          <a:bodyPr/>
          <a:lstStyle/>
          <a:p>
            <a:r>
              <a:rPr lang="en-US" sz="4400" dirty="0">
                <a:latin typeface="Algerian" panose="04020705040A02060702" pitchFamily="82" charset="0"/>
              </a:rPr>
              <a:t>content calendar</a:t>
            </a:r>
            <a:endParaRPr lang="en-IN" dirty="0"/>
          </a:p>
        </p:txBody>
      </p:sp>
      <p:pic>
        <p:nvPicPr>
          <p:cNvPr id="3" name="Picture 2">
            <a:extLst>
              <a:ext uri="{FF2B5EF4-FFF2-40B4-BE49-F238E27FC236}">
                <a16:creationId xmlns:a16="http://schemas.microsoft.com/office/drawing/2014/main" id="{48B2D499-9D58-1581-2A96-5266BBC85A83}"/>
              </a:ext>
            </a:extLst>
          </p:cNvPr>
          <p:cNvPicPr>
            <a:picLocks noChangeAspect="1"/>
          </p:cNvPicPr>
          <p:nvPr/>
        </p:nvPicPr>
        <p:blipFill>
          <a:blip r:embed="rId2"/>
          <a:stretch>
            <a:fillRect/>
          </a:stretch>
        </p:blipFill>
        <p:spPr>
          <a:xfrm>
            <a:off x="2295331" y="1621453"/>
            <a:ext cx="7745063" cy="4422041"/>
          </a:xfrm>
          <a:prstGeom prst="rect">
            <a:avLst/>
          </a:prstGeom>
        </p:spPr>
      </p:pic>
    </p:spTree>
    <p:extLst>
      <p:ext uri="{BB962C8B-B14F-4D97-AF65-F5344CB8AC3E}">
        <p14:creationId xmlns:p14="http://schemas.microsoft.com/office/powerpoint/2010/main" val="3022769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6C2-CFFE-4D82-B348-67D5A970848C}"/>
              </a:ext>
            </a:extLst>
          </p:cNvPr>
          <p:cNvSpPr>
            <a:spLocks noGrp="1"/>
          </p:cNvSpPr>
          <p:nvPr>
            <p:ph type="title" idx="4294967295"/>
          </p:nvPr>
        </p:nvSpPr>
        <p:spPr>
          <a:xfrm>
            <a:off x="1194319" y="674234"/>
            <a:ext cx="9601200" cy="1303337"/>
          </a:xfrm>
        </p:spPr>
        <p:txBody>
          <a:bodyPr>
            <a:normAutofit/>
          </a:bodyPr>
          <a:lstStyle/>
          <a:p>
            <a:r>
              <a:rPr lang="en-US" sz="4800" b="1" dirty="0">
                <a:solidFill>
                  <a:srgbClr val="434343"/>
                </a:solidFill>
              </a:rPr>
              <a:t>Part 3</a:t>
            </a:r>
            <a:r>
              <a:rPr lang="en-US" sz="5400" b="1" dirty="0">
                <a:solidFill>
                  <a:srgbClr val="434343"/>
                </a:solidFill>
              </a:rPr>
              <a:t>: </a:t>
            </a:r>
            <a:r>
              <a:rPr lang="en-US" sz="4400" b="1" dirty="0">
                <a:solidFill>
                  <a:srgbClr val="434343"/>
                </a:solidFill>
                <a:latin typeface="Bahnschrift Condensed" panose="020B0502040204020203" pitchFamily="34" charset="0"/>
              </a:rPr>
              <a:t>Content Ideas and Marketing Strategies</a:t>
            </a:r>
            <a:endParaRPr lang="en-IN" dirty="0"/>
          </a:p>
        </p:txBody>
      </p:sp>
      <p:sp>
        <p:nvSpPr>
          <p:cNvPr id="3" name="Content Placeholder 2">
            <a:extLst>
              <a:ext uri="{FF2B5EF4-FFF2-40B4-BE49-F238E27FC236}">
                <a16:creationId xmlns:a16="http://schemas.microsoft.com/office/drawing/2014/main" id="{47E67F9F-4034-0C90-E25E-A230D6F65D15}"/>
              </a:ext>
            </a:extLst>
          </p:cNvPr>
          <p:cNvSpPr>
            <a:spLocks noGrp="1"/>
          </p:cNvSpPr>
          <p:nvPr>
            <p:ph sz="half" idx="4294967295"/>
          </p:nvPr>
        </p:nvSpPr>
        <p:spPr>
          <a:xfrm>
            <a:off x="1455575" y="1977571"/>
            <a:ext cx="9339944" cy="3309937"/>
          </a:xfrm>
        </p:spPr>
        <p:txBody>
          <a:bodyPr>
            <a:normAutofit fontScale="85000" lnSpcReduction="20000"/>
          </a:bodyPr>
          <a:lstStyle/>
          <a:p>
            <a:pPr algn="l"/>
            <a:r>
              <a:rPr lang="en-US" b="0" i="0" dirty="0">
                <a:solidFill>
                  <a:srgbClr val="000000"/>
                </a:solidFill>
                <a:effectLst/>
                <a:latin typeface="Arial" panose="020B0604020202020204" pitchFamily="34" charset="0"/>
              </a:rPr>
              <a:t>Marketing Strategy of Liberty Shoes analyzes the brand with the marketing mix framework which covers the 4Ps (Product, Price, Place, Promotion). These business strategies, based on Liberty Shoes marketing mix, help the brand succeed in the market. Let us start the Liberty Shoes Marketing Strategy &amp; Mix to understand its product, pricing, advertising &amp; distribution strategies:</a:t>
            </a:r>
          </a:p>
          <a:p>
            <a:pPr marL="0" indent="0" algn="l">
              <a:buNone/>
            </a:pPr>
            <a:r>
              <a:rPr lang="en-US" b="0" i="0" dirty="0">
                <a:solidFill>
                  <a:srgbClr val="000000"/>
                </a:solidFill>
                <a:effectLst/>
                <a:latin typeface="Arial Black" panose="020B0A04020102020204" pitchFamily="34" charset="0"/>
              </a:rPr>
              <a:t>   Quick Glance</a:t>
            </a:r>
            <a:r>
              <a:rPr lang="en-US" b="0" i="0" dirty="0">
                <a:solidFill>
                  <a:srgbClr val="000000"/>
                </a:solidFill>
                <a:effectLst/>
                <a:latin typeface="Arial" panose="020B0604020202020204" pitchFamily="34" charset="0"/>
              </a:rPr>
              <a:t>:</a:t>
            </a:r>
          </a:p>
          <a:p>
            <a:pPr algn="l">
              <a:buFont typeface="Arial" panose="020B0604020202020204" pitchFamily="34" charset="0"/>
              <a:buChar char="•"/>
            </a:pPr>
            <a:r>
              <a:rPr lang="en-US" i="0" u="none" strike="noStrike" dirty="0">
                <a:solidFill>
                  <a:schemeClr val="tx1"/>
                </a:solidFill>
                <a:effectLst/>
                <a:latin typeface="Arial" panose="020B0604020202020204" pitchFamily="34" charset="0"/>
              </a:rPr>
              <a:t>Product Strategy</a:t>
            </a:r>
          </a:p>
          <a:p>
            <a:pPr algn="l">
              <a:buFont typeface="Arial" panose="020B0604020202020204" pitchFamily="34" charset="0"/>
              <a:buChar char="•"/>
            </a:pPr>
            <a:r>
              <a:rPr lang="en-US" i="0" u="none" strike="noStrike" dirty="0">
                <a:solidFill>
                  <a:schemeClr val="tx1"/>
                </a:solidFill>
                <a:effectLst/>
                <a:latin typeface="Arial" panose="020B0604020202020204" pitchFamily="34" charset="0"/>
              </a:rPr>
              <a:t>Pricing Strategy</a:t>
            </a:r>
          </a:p>
          <a:p>
            <a:pPr algn="l">
              <a:buFont typeface="Arial" panose="020B0604020202020204" pitchFamily="34" charset="0"/>
              <a:buChar char="•"/>
            </a:pPr>
            <a:r>
              <a:rPr lang="en-US" i="0" u="none" strike="noStrike" dirty="0">
                <a:solidFill>
                  <a:schemeClr val="tx1"/>
                </a:solidFill>
                <a:effectLst/>
                <a:latin typeface="Arial" panose="020B0604020202020204" pitchFamily="34" charset="0"/>
              </a:rPr>
              <a:t>Place and Distribution Strategy</a:t>
            </a:r>
          </a:p>
          <a:p>
            <a:pPr algn="l">
              <a:buFont typeface="Arial" panose="020B0604020202020204" pitchFamily="34" charset="0"/>
              <a:buChar char="•"/>
            </a:pPr>
            <a:r>
              <a:rPr lang="en-US" i="0" u="none" strike="noStrike" dirty="0">
                <a:solidFill>
                  <a:schemeClr val="tx1"/>
                </a:solidFill>
                <a:effectLst/>
                <a:latin typeface="Arial" panose="020B0604020202020204" pitchFamily="34" charset="0"/>
              </a:rPr>
              <a:t>Promotional and Advertising Strategy</a:t>
            </a:r>
          </a:p>
          <a:p>
            <a:endParaRPr lang="en-IN" dirty="0"/>
          </a:p>
        </p:txBody>
      </p:sp>
    </p:spTree>
    <p:extLst>
      <p:ext uri="{BB962C8B-B14F-4D97-AF65-F5344CB8AC3E}">
        <p14:creationId xmlns:p14="http://schemas.microsoft.com/office/powerpoint/2010/main" val="3369444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FDC1E-8996-F849-3F16-C3A18C722EF6}"/>
              </a:ext>
            </a:extLst>
          </p:cNvPr>
          <p:cNvSpPr>
            <a:spLocks noGrp="1"/>
          </p:cNvSpPr>
          <p:nvPr>
            <p:ph type="title" idx="4294967295"/>
          </p:nvPr>
        </p:nvSpPr>
        <p:spPr>
          <a:xfrm>
            <a:off x="1160946" y="375047"/>
            <a:ext cx="9601200" cy="989012"/>
          </a:xfrm>
        </p:spPr>
        <p:txBody>
          <a:bodyPr>
            <a:normAutofit fontScale="90000"/>
          </a:bodyPr>
          <a:lstStyle/>
          <a:p>
            <a:r>
              <a:rPr lang="en-US" sz="5400" b="1" dirty="0">
                <a:solidFill>
                  <a:srgbClr val="434343"/>
                </a:solidFill>
              </a:rPr>
              <a:t>Part 4:</a:t>
            </a:r>
            <a:r>
              <a:rPr lang="en-US" sz="6600" b="1" dirty="0">
                <a:solidFill>
                  <a:srgbClr val="434343"/>
                </a:solidFill>
              </a:rPr>
              <a:t> </a:t>
            </a:r>
            <a:r>
              <a:rPr lang="en-US" dirty="0">
                <a:solidFill>
                  <a:schemeClr val="tx1"/>
                </a:solidFill>
                <a:latin typeface="Bahnschrift" panose="020B0502040204020203" pitchFamily="34" charset="0"/>
              </a:rPr>
              <a:t>Content Creation and Curation </a:t>
            </a:r>
            <a:endParaRPr lang="en-IN" dirty="0">
              <a:solidFill>
                <a:schemeClr val="tx1"/>
              </a:solidFill>
            </a:endParaRPr>
          </a:p>
        </p:txBody>
      </p:sp>
      <p:sp>
        <p:nvSpPr>
          <p:cNvPr id="3" name="Content Placeholder 2">
            <a:extLst>
              <a:ext uri="{FF2B5EF4-FFF2-40B4-BE49-F238E27FC236}">
                <a16:creationId xmlns:a16="http://schemas.microsoft.com/office/drawing/2014/main" id="{584DB13D-1D25-45EB-DC8C-FBB2D108B918}"/>
              </a:ext>
            </a:extLst>
          </p:cNvPr>
          <p:cNvSpPr>
            <a:spLocks noGrp="1"/>
          </p:cNvSpPr>
          <p:nvPr>
            <p:ph idx="4294967295"/>
          </p:nvPr>
        </p:nvSpPr>
        <p:spPr>
          <a:xfrm>
            <a:off x="830423" y="5728524"/>
            <a:ext cx="10879495" cy="654050"/>
          </a:xfrm>
        </p:spPr>
        <p:txBody>
          <a:bodyPr>
            <a:normAutofit/>
          </a:bodyPr>
          <a:lstStyle/>
          <a:p>
            <a:r>
              <a:rPr lang="en-IN" sz="1800" b="0" i="0" dirty="0">
                <a:solidFill>
                  <a:schemeClr val="tx1"/>
                </a:solidFill>
                <a:effectLst/>
                <a:latin typeface="-apple-system"/>
                <a:hlinkClick r:id="rId2">
                  <a:extLst>
                    <a:ext uri="{A12FA001-AC4F-418D-AE19-62706E023703}">
                      <ahyp:hlinkClr xmlns:ahyp="http://schemas.microsoft.com/office/drawing/2018/hyperlinkcolor" val="tx"/>
                    </a:ext>
                  </a:extLst>
                </a:hlinkClick>
              </a:rPr>
              <a:t>https://www.instagram.com/reel/CsGMKPyIfju/?utm_source=ig_web_copy_link&amp;igshid=MzRlODBiNWFlZA==</a:t>
            </a:r>
            <a:endParaRPr lang="en-IN" sz="1800" dirty="0">
              <a:solidFill>
                <a:schemeClr val="tx1"/>
              </a:solidFill>
            </a:endParaRPr>
          </a:p>
        </p:txBody>
      </p:sp>
      <p:sp>
        <p:nvSpPr>
          <p:cNvPr id="7" name="TextBox 6">
            <a:extLst>
              <a:ext uri="{FF2B5EF4-FFF2-40B4-BE49-F238E27FC236}">
                <a16:creationId xmlns:a16="http://schemas.microsoft.com/office/drawing/2014/main" id="{D9476509-EAC7-D217-2FE4-4B8C9C460A19}"/>
              </a:ext>
            </a:extLst>
          </p:cNvPr>
          <p:cNvSpPr txBox="1"/>
          <p:nvPr/>
        </p:nvSpPr>
        <p:spPr>
          <a:xfrm>
            <a:off x="3722913" y="1027228"/>
            <a:ext cx="9181322" cy="769441"/>
          </a:xfrm>
          <a:prstGeom prst="rect">
            <a:avLst/>
          </a:prstGeom>
          <a:noFill/>
        </p:spPr>
        <p:txBody>
          <a:bodyPr wrap="square">
            <a:spAutoFit/>
          </a:bodyPr>
          <a:lstStyle/>
          <a:p>
            <a:r>
              <a:rPr lang="en-US" sz="4400" b="1" dirty="0">
                <a:latin typeface="Algerian" panose="04020705040A02060702" pitchFamily="82" charset="0"/>
              </a:rPr>
              <a:t>POST CREATION </a:t>
            </a:r>
            <a:endParaRPr lang="en-IN" sz="4400" dirty="0"/>
          </a:p>
        </p:txBody>
      </p:sp>
      <p:pic>
        <p:nvPicPr>
          <p:cNvPr id="9" name="Picture 8">
            <a:extLst>
              <a:ext uri="{FF2B5EF4-FFF2-40B4-BE49-F238E27FC236}">
                <a16:creationId xmlns:a16="http://schemas.microsoft.com/office/drawing/2014/main" id="{F0F3AAED-7837-9829-EBAE-606DEAF2A428}"/>
              </a:ext>
            </a:extLst>
          </p:cNvPr>
          <p:cNvPicPr>
            <a:picLocks noChangeAspect="1"/>
          </p:cNvPicPr>
          <p:nvPr/>
        </p:nvPicPr>
        <p:blipFill>
          <a:blip r:embed="rId3"/>
          <a:stretch>
            <a:fillRect/>
          </a:stretch>
        </p:blipFill>
        <p:spPr>
          <a:xfrm>
            <a:off x="1026966" y="1434725"/>
            <a:ext cx="2468062" cy="4143166"/>
          </a:xfrm>
          <a:prstGeom prst="rect">
            <a:avLst/>
          </a:prstGeom>
        </p:spPr>
      </p:pic>
      <p:pic>
        <p:nvPicPr>
          <p:cNvPr id="11" name="Picture 10">
            <a:extLst>
              <a:ext uri="{FF2B5EF4-FFF2-40B4-BE49-F238E27FC236}">
                <a16:creationId xmlns:a16="http://schemas.microsoft.com/office/drawing/2014/main" id="{9EF081AC-313D-0232-5A09-11CB4AD180BC}"/>
              </a:ext>
            </a:extLst>
          </p:cNvPr>
          <p:cNvPicPr>
            <a:picLocks noChangeAspect="1"/>
          </p:cNvPicPr>
          <p:nvPr/>
        </p:nvPicPr>
        <p:blipFill>
          <a:blip r:embed="rId4"/>
          <a:stretch>
            <a:fillRect/>
          </a:stretch>
        </p:blipFill>
        <p:spPr>
          <a:xfrm>
            <a:off x="4081420" y="2016240"/>
            <a:ext cx="3157321" cy="3571207"/>
          </a:xfrm>
          <a:prstGeom prst="rect">
            <a:avLst/>
          </a:prstGeom>
        </p:spPr>
      </p:pic>
      <p:pic>
        <p:nvPicPr>
          <p:cNvPr id="13" name="Picture 12">
            <a:extLst>
              <a:ext uri="{FF2B5EF4-FFF2-40B4-BE49-F238E27FC236}">
                <a16:creationId xmlns:a16="http://schemas.microsoft.com/office/drawing/2014/main" id="{75620999-1E1D-4761-778A-EFF1F9DFD6C9}"/>
              </a:ext>
            </a:extLst>
          </p:cNvPr>
          <p:cNvPicPr>
            <a:picLocks noChangeAspect="1"/>
          </p:cNvPicPr>
          <p:nvPr/>
        </p:nvPicPr>
        <p:blipFill>
          <a:blip r:embed="rId5"/>
          <a:stretch>
            <a:fillRect/>
          </a:stretch>
        </p:blipFill>
        <p:spPr>
          <a:xfrm>
            <a:off x="8202064" y="1411948"/>
            <a:ext cx="2468061" cy="4143166"/>
          </a:xfrm>
          <a:prstGeom prst="rect">
            <a:avLst/>
          </a:prstGeom>
        </p:spPr>
      </p:pic>
    </p:spTree>
    <p:extLst>
      <p:ext uri="{BB962C8B-B14F-4D97-AF65-F5344CB8AC3E}">
        <p14:creationId xmlns:p14="http://schemas.microsoft.com/office/powerpoint/2010/main" val="284946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0C9C-424F-257A-5111-308CE134D536}"/>
              </a:ext>
            </a:extLst>
          </p:cNvPr>
          <p:cNvSpPr>
            <a:spLocks noGrp="1"/>
          </p:cNvSpPr>
          <p:nvPr>
            <p:ph type="title" idx="4294967295"/>
          </p:nvPr>
        </p:nvSpPr>
        <p:spPr>
          <a:xfrm>
            <a:off x="1110514" y="428852"/>
            <a:ext cx="9601200" cy="1008063"/>
          </a:xfrm>
        </p:spPr>
        <p:txBody>
          <a:bodyPr>
            <a:normAutofit/>
          </a:bodyPr>
          <a:lstStyle/>
          <a:p>
            <a:r>
              <a:rPr lang="en-US" sz="4800" b="1" dirty="0">
                <a:solidFill>
                  <a:srgbClr val="434343"/>
                </a:solidFill>
              </a:rPr>
              <a:t>Part 4:</a:t>
            </a:r>
            <a:r>
              <a:rPr lang="en-US" b="1" dirty="0">
                <a:solidFill>
                  <a:srgbClr val="434343"/>
                </a:solidFill>
              </a:rPr>
              <a:t> </a:t>
            </a:r>
            <a:r>
              <a:rPr lang="en-US" sz="4400" b="1" dirty="0">
                <a:solidFill>
                  <a:srgbClr val="434343"/>
                </a:solidFill>
                <a:latin typeface="Bahnschrift Condensed" panose="020B0502040204020203" pitchFamily="34" charset="0"/>
              </a:rPr>
              <a:t>Content Creation and Curation</a:t>
            </a:r>
            <a:endParaRPr lang="en-IN" dirty="0"/>
          </a:p>
        </p:txBody>
      </p:sp>
      <p:pic>
        <p:nvPicPr>
          <p:cNvPr id="7" name="Content Placeholder 6">
            <a:extLst>
              <a:ext uri="{FF2B5EF4-FFF2-40B4-BE49-F238E27FC236}">
                <a16:creationId xmlns:a16="http://schemas.microsoft.com/office/drawing/2014/main" id="{98394B50-13D1-31CC-01E5-F36BCB50E8DB}"/>
              </a:ext>
            </a:extLst>
          </p:cNvPr>
          <p:cNvPicPr>
            <a:picLocks noGrp="1" noChangeAspect="1"/>
          </p:cNvPicPr>
          <p:nvPr>
            <p:ph idx="4294967295"/>
          </p:nvPr>
        </p:nvPicPr>
        <p:blipFill>
          <a:blip r:embed="rId2"/>
          <a:stretch>
            <a:fillRect/>
          </a:stretch>
        </p:blipFill>
        <p:spPr>
          <a:xfrm>
            <a:off x="1325117" y="1482971"/>
            <a:ext cx="2665275" cy="4456960"/>
          </a:xfrm>
        </p:spPr>
      </p:pic>
      <p:sp>
        <p:nvSpPr>
          <p:cNvPr id="5" name="TextBox 4">
            <a:extLst>
              <a:ext uri="{FF2B5EF4-FFF2-40B4-BE49-F238E27FC236}">
                <a16:creationId xmlns:a16="http://schemas.microsoft.com/office/drawing/2014/main" id="{FABB45F0-F74D-7FE1-38EE-17216A11C23B}"/>
              </a:ext>
            </a:extLst>
          </p:cNvPr>
          <p:cNvSpPr txBox="1"/>
          <p:nvPr/>
        </p:nvSpPr>
        <p:spPr>
          <a:xfrm>
            <a:off x="4834984" y="1278450"/>
            <a:ext cx="3377681" cy="369332"/>
          </a:xfrm>
          <a:prstGeom prst="rect">
            <a:avLst/>
          </a:prstGeom>
          <a:noFill/>
        </p:spPr>
        <p:txBody>
          <a:bodyPr wrap="square">
            <a:spAutoFit/>
          </a:bodyPr>
          <a:lstStyle/>
          <a:p>
            <a:r>
              <a:rPr lang="en-GB" sz="1800" b="1" dirty="0">
                <a:solidFill>
                  <a:srgbClr val="434343"/>
                </a:solidFill>
                <a:latin typeface="Arial Black" panose="020B0A04020102020204" pitchFamily="34" charset="0"/>
              </a:rPr>
              <a:t>Instagram Story</a:t>
            </a:r>
            <a:endParaRPr lang="en-IN" dirty="0"/>
          </a:p>
        </p:txBody>
      </p:sp>
      <p:pic>
        <p:nvPicPr>
          <p:cNvPr id="9" name="Picture 8">
            <a:extLst>
              <a:ext uri="{FF2B5EF4-FFF2-40B4-BE49-F238E27FC236}">
                <a16:creationId xmlns:a16="http://schemas.microsoft.com/office/drawing/2014/main" id="{F8B6E3D5-10DB-A2B4-BED4-58133521E25B}"/>
              </a:ext>
            </a:extLst>
          </p:cNvPr>
          <p:cNvPicPr>
            <a:picLocks noChangeAspect="1"/>
          </p:cNvPicPr>
          <p:nvPr/>
        </p:nvPicPr>
        <p:blipFill>
          <a:blip r:embed="rId3"/>
          <a:stretch>
            <a:fillRect/>
          </a:stretch>
        </p:blipFill>
        <p:spPr>
          <a:xfrm>
            <a:off x="8138587" y="1374225"/>
            <a:ext cx="2665274" cy="4611762"/>
          </a:xfrm>
          <a:prstGeom prst="rect">
            <a:avLst/>
          </a:prstGeom>
        </p:spPr>
      </p:pic>
      <p:pic>
        <p:nvPicPr>
          <p:cNvPr id="11" name="Picture 10">
            <a:extLst>
              <a:ext uri="{FF2B5EF4-FFF2-40B4-BE49-F238E27FC236}">
                <a16:creationId xmlns:a16="http://schemas.microsoft.com/office/drawing/2014/main" id="{C158B157-C23F-BCDD-84A8-7AD480BCD24E}"/>
              </a:ext>
            </a:extLst>
          </p:cNvPr>
          <p:cNvPicPr>
            <a:picLocks noChangeAspect="1"/>
          </p:cNvPicPr>
          <p:nvPr/>
        </p:nvPicPr>
        <p:blipFill>
          <a:blip r:embed="rId4"/>
          <a:stretch>
            <a:fillRect/>
          </a:stretch>
        </p:blipFill>
        <p:spPr>
          <a:xfrm>
            <a:off x="4710360" y="1868936"/>
            <a:ext cx="2583635" cy="4117051"/>
          </a:xfrm>
          <a:prstGeom prst="rect">
            <a:avLst/>
          </a:prstGeom>
        </p:spPr>
      </p:pic>
    </p:spTree>
    <p:extLst>
      <p:ext uri="{BB962C8B-B14F-4D97-AF65-F5344CB8AC3E}">
        <p14:creationId xmlns:p14="http://schemas.microsoft.com/office/powerpoint/2010/main" val="2881069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62708-579F-971C-B5B3-12ED0267557B}"/>
              </a:ext>
            </a:extLst>
          </p:cNvPr>
          <p:cNvSpPr>
            <a:spLocks noGrp="1"/>
          </p:cNvSpPr>
          <p:nvPr>
            <p:ph type="title" idx="4294967295"/>
          </p:nvPr>
        </p:nvSpPr>
        <p:spPr>
          <a:xfrm>
            <a:off x="0" y="288925"/>
            <a:ext cx="11644604" cy="1166813"/>
          </a:xfrm>
        </p:spPr>
        <p:txBody>
          <a:bodyPr/>
          <a:lstStyle/>
          <a:p>
            <a:r>
              <a:rPr lang="en-US" b="1" dirty="0">
                <a:solidFill>
                  <a:srgbClr val="434343"/>
                </a:solidFill>
              </a:rPr>
              <a:t>Part 4: Content Creation and Curation </a:t>
            </a:r>
            <a:endParaRPr lang="en-IN" dirty="0"/>
          </a:p>
        </p:txBody>
      </p:sp>
      <p:sp>
        <p:nvSpPr>
          <p:cNvPr id="3" name="Content Placeholder 2">
            <a:extLst>
              <a:ext uri="{FF2B5EF4-FFF2-40B4-BE49-F238E27FC236}">
                <a16:creationId xmlns:a16="http://schemas.microsoft.com/office/drawing/2014/main" id="{CFCF48B5-AFA1-03A1-4E02-CC2339CF61A6}"/>
              </a:ext>
            </a:extLst>
          </p:cNvPr>
          <p:cNvSpPr>
            <a:spLocks noGrp="1"/>
          </p:cNvSpPr>
          <p:nvPr>
            <p:ph idx="4294967295"/>
          </p:nvPr>
        </p:nvSpPr>
        <p:spPr>
          <a:xfrm>
            <a:off x="1166327" y="1966005"/>
            <a:ext cx="9601200" cy="4089562"/>
          </a:xfrm>
        </p:spPr>
        <p:txBody>
          <a:bodyPr>
            <a:normAutofit fontScale="92500" lnSpcReduction="20000"/>
          </a:bodyPr>
          <a:lstStyle/>
          <a:p>
            <a:r>
              <a:rPr lang="en-IN" sz="2800" dirty="0">
                <a:latin typeface="Arial Black" panose="020B0A04020102020204" pitchFamily="34" charset="0"/>
              </a:rPr>
              <a:t>Content Creation</a:t>
            </a:r>
            <a:r>
              <a:rPr lang="en-IN" dirty="0">
                <a:latin typeface="Arial Black" panose="020B0A04020102020204" pitchFamily="34" charset="0"/>
              </a:rPr>
              <a:t>:</a:t>
            </a:r>
            <a:r>
              <a:rPr lang="en-US" sz="2200" b="0" i="0" dirty="0">
                <a:solidFill>
                  <a:srgbClr val="333333"/>
                </a:solidFill>
                <a:effectLst/>
                <a:latin typeface="Open Sans" panose="020B0606030504020204" pitchFamily="34" charset="0"/>
              </a:rPr>
              <a:t>Brands are in the constant pursuit of</a:t>
            </a:r>
            <a:r>
              <a:rPr lang="en-US" sz="2200" b="0" i="0" dirty="0">
                <a:effectLst/>
                <a:latin typeface="Open Sans" panose="020B0606030504020204" pitchFamily="34" charset="0"/>
              </a:rPr>
              <a:t> </a:t>
            </a:r>
            <a:r>
              <a:rPr lang="en-US" sz="2200" b="0" i="0" strike="noStrike" dirty="0">
                <a:effectLst/>
                <a:latin typeface="Open Sans" panose="020B0606030504020204" pitchFamily="34" charset="0"/>
              </a:rPr>
              <a:t>creating engaging content</a:t>
            </a:r>
            <a:r>
              <a:rPr lang="en-US" sz="2200" b="0" i="0" dirty="0">
                <a:effectLst/>
                <a:latin typeface="Open Sans" panose="020B0606030504020204" pitchFamily="34" charset="0"/>
              </a:rPr>
              <a:t> </a:t>
            </a:r>
            <a:r>
              <a:rPr lang="en-US" sz="2200" b="0" i="0" dirty="0">
                <a:solidFill>
                  <a:srgbClr val="333333"/>
                </a:solidFill>
                <a:effectLst/>
                <a:latin typeface="Open Sans" panose="020B0606030504020204" pitchFamily="34" charset="0"/>
              </a:rPr>
              <a:t>that their viewers would resonate with. However, creating such content calls hours of planning effort, and you need to arrange the resources for the filming and editing</a:t>
            </a:r>
            <a:r>
              <a:rPr lang="en-US" b="0" i="0" dirty="0">
                <a:solidFill>
                  <a:srgbClr val="333333"/>
                </a:solidFill>
                <a:effectLst/>
                <a:latin typeface="Open Sans" panose="020B0606030504020204" pitchFamily="34" charset="0"/>
              </a:rPr>
              <a:t>.</a:t>
            </a:r>
            <a:endParaRPr lang="en-IN" dirty="0"/>
          </a:p>
          <a:p>
            <a:pPr algn="l" fontAlgn="base"/>
            <a:r>
              <a:rPr lang="en-US" sz="2800" b="1" i="0" dirty="0">
                <a:solidFill>
                  <a:srgbClr val="333333"/>
                </a:solidFill>
                <a:effectLst/>
                <a:latin typeface="Arial Black" panose="020B0A04020102020204" pitchFamily="34" charset="0"/>
              </a:rPr>
              <a:t>Video Curation :</a:t>
            </a:r>
            <a:r>
              <a:rPr lang="en-US" b="0" i="0" dirty="0">
                <a:solidFill>
                  <a:srgbClr val="333333"/>
                </a:solidFill>
                <a:effectLst/>
                <a:latin typeface="Open Sans" panose="020B0606030504020204" pitchFamily="34" charset="0"/>
                <a:ea typeface="Open Sans" panose="020B0606030504020204" pitchFamily="34" charset="0"/>
                <a:cs typeface="Open Sans" panose="020B0606030504020204" pitchFamily="34" charset="0"/>
              </a:rPr>
              <a:t>Video curation is the process of identifying relevant videos on a given subject and collecting them together. You then identify the ones that are the most appropriate and then compile them together. Depending on the nature of the video, you may want to edit them before sharing them with your circle .The major challenge of video curation is devoting long hours to identifying relevant videos and then selecting the very best ones. However, this is simpler than creating original content every day and is an effective way of establishing brand familiarity with your target group.</a:t>
            </a:r>
          </a:p>
          <a:p>
            <a:endParaRPr lang="en-IN" dirty="0"/>
          </a:p>
        </p:txBody>
      </p:sp>
      <p:sp>
        <p:nvSpPr>
          <p:cNvPr id="5" name="TextBox 4">
            <a:extLst>
              <a:ext uri="{FF2B5EF4-FFF2-40B4-BE49-F238E27FC236}">
                <a16:creationId xmlns:a16="http://schemas.microsoft.com/office/drawing/2014/main" id="{9F107168-012A-FD65-4772-961C911C7642}"/>
              </a:ext>
            </a:extLst>
          </p:cNvPr>
          <p:cNvSpPr txBox="1"/>
          <p:nvPr/>
        </p:nvSpPr>
        <p:spPr>
          <a:xfrm>
            <a:off x="3376224" y="1163350"/>
            <a:ext cx="4892155" cy="584775"/>
          </a:xfrm>
          <a:prstGeom prst="rect">
            <a:avLst/>
          </a:prstGeom>
          <a:noFill/>
        </p:spPr>
        <p:txBody>
          <a:bodyPr wrap="square">
            <a:spAutoFit/>
          </a:bodyPr>
          <a:lstStyle/>
          <a:p>
            <a:r>
              <a:rPr lang="en-GB" sz="3200" b="1" dirty="0">
                <a:solidFill>
                  <a:srgbClr val="434343"/>
                </a:solidFill>
                <a:latin typeface="Algerian" panose="04020705040A02060702" pitchFamily="82" charset="0"/>
              </a:rPr>
              <a:t>Designs/Video Editing</a:t>
            </a:r>
            <a:endParaRPr lang="en-IN" sz="3200" dirty="0"/>
          </a:p>
        </p:txBody>
      </p:sp>
    </p:spTree>
    <p:extLst>
      <p:ext uri="{BB962C8B-B14F-4D97-AF65-F5344CB8AC3E}">
        <p14:creationId xmlns:p14="http://schemas.microsoft.com/office/powerpoint/2010/main" val="2288795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6592D3-A2C9-0791-FF1F-8A4600FEEC38}"/>
              </a:ext>
            </a:extLst>
          </p:cNvPr>
          <p:cNvSpPr>
            <a:spLocks noGrp="1"/>
          </p:cNvSpPr>
          <p:nvPr>
            <p:ph type="title" idx="4294967295"/>
          </p:nvPr>
        </p:nvSpPr>
        <p:spPr>
          <a:xfrm>
            <a:off x="1295400" y="680958"/>
            <a:ext cx="9601200" cy="615950"/>
          </a:xfrm>
        </p:spPr>
        <p:txBody>
          <a:bodyPr>
            <a:normAutofit fontScale="90000"/>
          </a:bodyPr>
          <a:lstStyle/>
          <a:p>
            <a:r>
              <a:rPr lang="en-US" b="1" dirty="0">
                <a:solidFill>
                  <a:srgbClr val="434343"/>
                </a:solidFill>
              </a:rPr>
              <a:t>Part 4: Content Creation and Curation </a:t>
            </a:r>
            <a:endParaRPr lang="en-IN" dirty="0"/>
          </a:p>
        </p:txBody>
      </p:sp>
      <p:pic>
        <p:nvPicPr>
          <p:cNvPr id="7" name="WhatsApp Video 2023-08-08 at 2.36.05 PM">
            <a:hlinkClick r:id="" action="ppaction://media"/>
            <a:extLst>
              <a:ext uri="{FF2B5EF4-FFF2-40B4-BE49-F238E27FC236}">
                <a16:creationId xmlns:a16="http://schemas.microsoft.com/office/drawing/2014/main" id="{E8D91C1B-58BD-D1FA-F50B-1AB01EED39C8}"/>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3816220" y="1954728"/>
            <a:ext cx="3918857" cy="3821313"/>
          </a:xfrm>
        </p:spPr>
      </p:pic>
      <p:sp>
        <p:nvSpPr>
          <p:cNvPr id="6" name="TextBox 5">
            <a:extLst>
              <a:ext uri="{FF2B5EF4-FFF2-40B4-BE49-F238E27FC236}">
                <a16:creationId xmlns:a16="http://schemas.microsoft.com/office/drawing/2014/main" id="{5FCE0D38-1951-45DF-2C89-8CBEFAD7D534}"/>
              </a:ext>
            </a:extLst>
          </p:cNvPr>
          <p:cNvSpPr txBox="1"/>
          <p:nvPr/>
        </p:nvSpPr>
        <p:spPr>
          <a:xfrm>
            <a:off x="4385389" y="1441152"/>
            <a:ext cx="6944308" cy="369332"/>
          </a:xfrm>
          <a:prstGeom prst="rect">
            <a:avLst/>
          </a:prstGeom>
          <a:noFill/>
        </p:spPr>
        <p:txBody>
          <a:bodyPr wrap="square">
            <a:spAutoFit/>
          </a:bodyPr>
          <a:lstStyle/>
          <a:p>
            <a:r>
              <a:rPr lang="en-GB" sz="1800" b="1" dirty="0">
                <a:solidFill>
                  <a:srgbClr val="434343"/>
                </a:solidFill>
                <a:latin typeface="Algerian" panose="04020705040A02060702" pitchFamily="82" charset="0"/>
              </a:rPr>
              <a:t>Designs/Video Editing</a:t>
            </a:r>
            <a:endParaRPr lang="en-IN" dirty="0"/>
          </a:p>
        </p:txBody>
      </p:sp>
    </p:spTree>
    <p:extLst>
      <p:ext uri="{BB962C8B-B14F-4D97-AF65-F5344CB8AC3E}">
        <p14:creationId xmlns:p14="http://schemas.microsoft.com/office/powerpoint/2010/main" val="367227940"/>
      </p:ext>
    </p:extLst>
  </p:cSld>
  <p:clrMapOvr>
    <a:masterClrMapping/>
  </p:clrMapOvr>
  <mc:AlternateContent xmlns:mc="http://schemas.openxmlformats.org/markup-compatibility/2006" xmlns:p14="http://schemas.microsoft.com/office/powerpoint/2010/main">
    <mc:Choice Requires="p14">
      <p:transition spd="slow" p14:dur="2000" advTm="26816"/>
    </mc:Choice>
    <mc:Fallback xmlns="">
      <p:transition spd="slow" advTm="26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0F6D-66B6-1FAE-6664-C5D1D97A0106}"/>
              </a:ext>
            </a:extLst>
          </p:cNvPr>
          <p:cNvSpPr>
            <a:spLocks noGrp="1"/>
          </p:cNvSpPr>
          <p:nvPr>
            <p:ph type="title" idx="4294967295"/>
          </p:nvPr>
        </p:nvSpPr>
        <p:spPr>
          <a:xfrm>
            <a:off x="2209800" y="1168368"/>
            <a:ext cx="7772400" cy="830262"/>
          </a:xfrm>
        </p:spPr>
        <p:txBody>
          <a:bodyPr>
            <a:normAutofit fontScale="90000"/>
          </a:bodyPr>
          <a:lstStyle/>
          <a:p>
            <a:r>
              <a:rPr lang="en-GB" sz="4400" b="1" dirty="0">
                <a:solidFill>
                  <a:srgbClr val="434343"/>
                </a:solidFill>
                <a:latin typeface="Algerian" panose="04020705040A02060702" pitchFamily="82" charset="0"/>
              </a:rPr>
              <a:t>Social Media Ad Campaigns</a:t>
            </a:r>
            <a:endParaRPr lang="en-IN" dirty="0"/>
          </a:p>
        </p:txBody>
      </p:sp>
      <p:pic>
        <p:nvPicPr>
          <p:cNvPr id="2050" name="Picture 2">
            <a:extLst>
              <a:ext uri="{FF2B5EF4-FFF2-40B4-BE49-F238E27FC236}">
                <a16:creationId xmlns:a16="http://schemas.microsoft.com/office/drawing/2014/main" id="{C6FC6EA6-814B-843F-9CF1-CF14F743F72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834620" y="1998630"/>
            <a:ext cx="2754081" cy="3968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794FF7-2A1A-6F9B-825B-3E9AAFB622FB}"/>
              </a:ext>
            </a:extLst>
          </p:cNvPr>
          <p:cNvSpPr txBox="1"/>
          <p:nvPr/>
        </p:nvSpPr>
        <p:spPr>
          <a:xfrm>
            <a:off x="2576415" y="667600"/>
            <a:ext cx="7854042" cy="584775"/>
          </a:xfrm>
          <a:prstGeom prst="rect">
            <a:avLst/>
          </a:prstGeom>
          <a:noFill/>
        </p:spPr>
        <p:txBody>
          <a:bodyPr wrap="square">
            <a:spAutoFit/>
          </a:bodyPr>
          <a:lstStyle/>
          <a:p>
            <a:r>
              <a:rPr lang="en-US" sz="3200" b="1" dirty="0">
                <a:solidFill>
                  <a:srgbClr val="434343"/>
                </a:solidFill>
              </a:rPr>
              <a:t>Part 4: Content Creation and Curation </a:t>
            </a:r>
            <a:endParaRPr lang="en-IN" sz="3200" dirty="0"/>
          </a:p>
        </p:txBody>
      </p:sp>
    </p:spTree>
    <p:extLst>
      <p:ext uri="{BB962C8B-B14F-4D97-AF65-F5344CB8AC3E}">
        <p14:creationId xmlns:p14="http://schemas.microsoft.com/office/powerpoint/2010/main" val="449724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20D76-3E35-3088-C40E-06E0126EEEE0}"/>
              </a:ext>
            </a:extLst>
          </p:cNvPr>
          <p:cNvSpPr>
            <a:spLocks noGrp="1"/>
          </p:cNvSpPr>
          <p:nvPr>
            <p:ph type="title" idx="4294967295"/>
          </p:nvPr>
        </p:nvSpPr>
        <p:spPr>
          <a:xfrm>
            <a:off x="1295400" y="1047198"/>
            <a:ext cx="9601200" cy="434975"/>
          </a:xfrm>
        </p:spPr>
        <p:txBody>
          <a:bodyPr>
            <a:normAutofit fontScale="90000"/>
          </a:bodyPr>
          <a:lstStyle/>
          <a:p>
            <a:r>
              <a:rPr lang="en-US" sz="4400" b="1" dirty="0">
                <a:solidFill>
                  <a:srgbClr val="434343"/>
                </a:solidFill>
              </a:rPr>
              <a:t>Part 4: Content Creation and Curation </a:t>
            </a:r>
            <a:br>
              <a:rPr lang="en-US" sz="4400" dirty="0"/>
            </a:br>
            <a:endParaRPr lang="en-IN" dirty="0"/>
          </a:p>
        </p:txBody>
      </p:sp>
      <p:sp>
        <p:nvSpPr>
          <p:cNvPr id="13" name="TextBox 12">
            <a:extLst>
              <a:ext uri="{FF2B5EF4-FFF2-40B4-BE49-F238E27FC236}">
                <a16:creationId xmlns:a16="http://schemas.microsoft.com/office/drawing/2014/main" id="{CFE17C55-4FC1-556F-5A98-4296C92E8895}"/>
              </a:ext>
            </a:extLst>
          </p:cNvPr>
          <p:cNvSpPr txBox="1"/>
          <p:nvPr/>
        </p:nvSpPr>
        <p:spPr>
          <a:xfrm>
            <a:off x="3909527" y="1189786"/>
            <a:ext cx="4891507" cy="584775"/>
          </a:xfrm>
          <a:prstGeom prst="rect">
            <a:avLst/>
          </a:prstGeom>
          <a:noFill/>
        </p:spPr>
        <p:txBody>
          <a:bodyPr wrap="square">
            <a:spAutoFit/>
          </a:bodyPr>
          <a:lstStyle/>
          <a:p>
            <a:r>
              <a:rPr lang="en-GB" sz="3200" b="1" dirty="0">
                <a:solidFill>
                  <a:srgbClr val="434343"/>
                </a:solidFill>
                <a:latin typeface="Algerian" panose="04020705040A02060702" pitchFamily="82" charset="0"/>
              </a:rPr>
              <a:t>Email Ad Campaigns</a:t>
            </a:r>
            <a:endParaRPr lang="en-IN" sz="3200" dirty="0"/>
          </a:p>
        </p:txBody>
      </p:sp>
      <p:pic>
        <p:nvPicPr>
          <p:cNvPr id="3074" name="Picture 2">
            <a:extLst>
              <a:ext uri="{FF2B5EF4-FFF2-40B4-BE49-F238E27FC236}">
                <a16:creationId xmlns:a16="http://schemas.microsoft.com/office/drawing/2014/main" id="{954A12D0-78E8-78BE-E284-0FE0A2CEE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007" y="1774561"/>
            <a:ext cx="9359590" cy="421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191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D8EF-4EBE-90FF-8728-911B460F83E1}"/>
              </a:ext>
            </a:extLst>
          </p:cNvPr>
          <p:cNvSpPr>
            <a:spLocks noGrp="1"/>
          </p:cNvSpPr>
          <p:nvPr>
            <p:ph type="title" idx="4294967295"/>
          </p:nvPr>
        </p:nvSpPr>
        <p:spPr>
          <a:xfrm>
            <a:off x="0" y="982663"/>
            <a:ext cx="9601200" cy="1303337"/>
          </a:xfrm>
        </p:spPr>
        <p:txBody>
          <a:bodyPr/>
          <a:lstStyle/>
          <a:p>
            <a:r>
              <a:rPr lang="en-US" dirty="0"/>
              <a:t>				</a:t>
            </a:r>
            <a:endParaRPr lang="en-IN" dirty="0"/>
          </a:p>
        </p:txBody>
      </p:sp>
      <p:sp>
        <p:nvSpPr>
          <p:cNvPr id="3" name="Content Placeholder 2">
            <a:extLst>
              <a:ext uri="{FF2B5EF4-FFF2-40B4-BE49-F238E27FC236}">
                <a16:creationId xmlns:a16="http://schemas.microsoft.com/office/drawing/2014/main" id="{F260B32B-0E0D-12DC-5245-7147B1D36B3D}"/>
              </a:ext>
            </a:extLst>
          </p:cNvPr>
          <p:cNvSpPr>
            <a:spLocks noGrp="1"/>
          </p:cNvSpPr>
          <p:nvPr>
            <p:ph idx="4294967295"/>
          </p:nvPr>
        </p:nvSpPr>
        <p:spPr>
          <a:xfrm>
            <a:off x="0" y="2557463"/>
            <a:ext cx="9601200" cy="3317875"/>
          </a:xfrm>
        </p:spPr>
        <p:txBody>
          <a:bodyPr>
            <a:normAutofit/>
          </a:bodyPr>
          <a:lstStyle/>
          <a:p>
            <a:endParaRPr lang="en-US" dirty="0"/>
          </a:p>
          <a:p>
            <a:endParaRPr lang="en-IN" dirty="0"/>
          </a:p>
          <a:p>
            <a:endParaRPr lang="en-IN" dirty="0"/>
          </a:p>
          <a:p>
            <a:pPr marL="3657600" lvl="8" indent="0">
              <a:buNone/>
            </a:pPr>
            <a:endParaRPr lang="en-IN" sz="2800" b="1" dirty="0"/>
          </a:p>
          <a:p>
            <a:pPr marL="3200400" lvl="7" indent="0">
              <a:buNone/>
            </a:pPr>
            <a:endParaRPr lang="en-IN" dirty="0"/>
          </a:p>
          <a:p>
            <a:pPr marL="3200400" lvl="7" indent="0">
              <a:buNone/>
            </a:pPr>
            <a:endParaRPr lang="en-IN" sz="2000" b="1" dirty="0">
              <a:solidFill>
                <a:srgbClr val="FF0000"/>
              </a:solidFill>
              <a:highlight>
                <a:srgbClr val="FFFF00"/>
              </a:highlight>
            </a:endParaRPr>
          </a:p>
        </p:txBody>
      </p:sp>
      <p:pic>
        <p:nvPicPr>
          <p:cNvPr id="5" name="Picture 4">
            <a:extLst>
              <a:ext uri="{FF2B5EF4-FFF2-40B4-BE49-F238E27FC236}">
                <a16:creationId xmlns:a16="http://schemas.microsoft.com/office/drawing/2014/main" id="{13B088F7-4A07-665D-20A6-4294B245A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52" y="631127"/>
            <a:ext cx="2950357" cy="2583348"/>
          </a:xfrm>
          <a:prstGeom prst="rect">
            <a:avLst/>
          </a:prstGeom>
        </p:spPr>
      </p:pic>
      <p:pic>
        <p:nvPicPr>
          <p:cNvPr id="7" name="Picture 6">
            <a:extLst>
              <a:ext uri="{FF2B5EF4-FFF2-40B4-BE49-F238E27FC236}">
                <a16:creationId xmlns:a16="http://schemas.microsoft.com/office/drawing/2014/main" id="{0D2ED9CB-B832-6B7A-C445-6B3AE89182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70" y="631127"/>
            <a:ext cx="3167720" cy="2583348"/>
          </a:xfrm>
          <a:prstGeom prst="rect">
            <a:avLst/>
          </a:prstGeom>
        </p:spPr>
      </p:pic>
      <p:pic>
        <p:nvPicPr>
          <p:cNvPr id="9" name="Picture 8">
            <a:extLst>
              <a:ext uri="{FF2B5EF4-FFF2-40B4-BE49-F238E27FC236}">
                <a16:creationId xmlns:a16="http://schemas.microsoft.com/office/drawing/2014/main" id="{9A5A6901-7FE2-CA26-5677-2A2BA91DF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552" y="3729833"/>
            <a:ext cx="2950357" cy="2426300"/>
          </a:xfrm>
          <a:prstGeom prst="rect">
            <a:avLst/>
          </a:prstGeom>
        </p:spPr>
      </p:pic>
      <p:pic>
        <p:nvPicPr>
          <p:cNvPr id="11" name="Picture 10">
            <a:extLst>
              <a:ext uri="{FF2B5EF4-FFF2-40B4-BE49-F238E27FC236}">
                <a16:creationId xmlns:a16="http://schemas.microsoft.com/office/drawing/2014/main" id="{F73135FD-5A26-80A1-CFE3-5F63E38829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6484" y="3704412"/>
            <a:ext cx="3167720" cy="2426300"/>
          </a:xfrm>
          <a:prstGeom prst="rect">
            <a:avLst/>
          </a:prstGeom>
        </p:spPr>
      </p:pic>
      <p:pic>
        <p:nvPicPr>
          <p:cNvPr id="13" name="Picture 12">
            <a:extLst>
              <a:ext uri="{FF2B5EF4-FFF2-40B4-BE49-F238E27FC236}">
                <a16:creationId xmlns:a16="http://schemas.microsoft.com/office/drawing/2014/main" id="{0577B7F5-CA2A-D701-67CB-3CA220365D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8831" y="1793875"/>
            <a:ext cx="4058816" cy="3270250"/>
          </a:xfrm>
          <a:prstGeom prst="rect">
            <a:avLst/>
          </a:prstGeom>
        </p:spPr>
      </p:pic>
    </p:spTree>
    <p:extLst>
      <p:ext uri="{BB962C8B-B14F-4D97-AF65-F5344CB8AC3E}">
        <p14:creationId xmlns:p14="http://schemas.microsoft.com/office/powerpoint/2010/main" val="2661124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3421-D3DE-8694-C606-641E96B34DB2}"/>
              </a:ext>
            </a:extLst>
          </p:cNvPr>
          <p:cNvSpPr>
            <a:spLocks noGrp="1"/>
          </p:cNvSpPr>
          <p:nvPr>
            <p:ph type="title" idx="4294967295"/>
          </p:nvPr>
        </p:nvSpPr>
        <p:spPr>
          <a:xfrm>
            <a:off x="1295400" y="403095"/>
            <a:ext cx="9601200" cy="1304925"/>
          </a:xfrm>
        </p:spPr>
        <p:txBody>
          <a:bodyPr>
            <a:normAutofit fontScale="90000"/>
          </a:bodyPr>
          <a:lstStyle/>
          <a:p>
            <a:r>
              <a:rPr lang="en-US" b="1" dirty="0">
                <a:solidFill>
                  <a:srgbClr val="434343"/>
                </a:solidFill>
              </a:rPr>
              <a:t>Email Ad Campaign 1 - Brand Awareness</a:t>
            </a:r>
            <a:endParaRPr lang="en-IN" dirty="0"/>
          </a:p>
        </p:txBody>
      </p:sp>
      <p:pic>
        <p:nvPicPr>
          <p:cNvPr id="4098" name="Picture 2">
            <a:extLst>
              <a:ext uri="{FF2B5EF4-FFF2-40B4-BE49-F238E27FC236}">
                <a16:creationId xmlns:a16="http://schemas.microsoft.com/office/drawing/2014/main" id="{9B3C957F-F89A-E226-8159-69FB7387A116}"/>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788229" y="1455575"/>
            <a:ext cx="4441371" cy="4693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28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46AB-4117-F08D-1D52-AC19AC57268D}"/>
              </a:ext>
            </a:extLst>
          </p:cNvPr>
          <p:cNvSpPr>
            <a:spLocks noGrp="1"/>
          </p:cNvSpPr>
          <p:nvPr>
            <p:ph type="title" idx="4294967295"/>
          </p:nvPr>
        </p:nvSpPr>
        <p:spPr>
          <a:xfrm>
            <a:off x="1405813" y="330993"/>
            <a:ext cx="9601200" cy="1303338"/>
          </a:xfrm>
        </p:spPr>
        <p:txBody>
          <a:bodyPr>
            <a:normAutofit fontScale="90000"/>
          </a:bodyPr>
          <a:lstStyle/>
          <a:p>
            <a:r>
              <a:rPr lang="en-US" b="1" dirty="0">
                <a:solidFill>
                  <a:srgbClr val="434343"/>
                </a:solidFill>
              </a:rPr>
              <a:t>Email Ad Campaign 2 - Lead Generation</a:t>
            </a:r>
            <a:endParaRPr lang="en-IN" dirty="0"/>
          </a:p>
        </p:txBody>
      </p:sp>
      <p:pic>
        <p:nvPicPr>
          <p:cNvPr id="5124" name="Picture 4" descr="Print Ads - Warrior, Liberty Group">
            <a:extLst>
              <a:ext uri="{FF2B5EF4-FFF2-40B4-BE49-F238E27FC236}">
                <a16:creationId xmlns:a16="http://schemas.microsoft.com/office/drawing/2014/main" id="{D2C568D7-08F8-8F3E-803E-F35BE6EB4F8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4323184" y="1483569"/>
            <a:ext cx="3598506" cy="4581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121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635B-E850-D822-AE39-9C0D32941711}"/>
              </a:ext>
            </a:extLst>
          </p:cNvPr>
          <p:cNvSpPr>
            <a:spLocks noGrp="1"/>
          </p:cNvSpPr>
          <p:nvPr>
            <p:ph type="title" idx="4294967295"/>
          </p:nvPr>
        </p:nvSpPr>
        <p:spPr>
          <a:xfrm>
            <a:off x="1119674" y="330993"/>
            <a:ext cx="9601200" cy="1303338"/>
          </a:xfrm>
        </p:spPr>
        <p:txBody>
          <a:bodyPr/>
          <a:lstStyle/>
          <a:p>
            <a:r>
              <a:rPr lang="en-US" sz="4400" b="1" dirty="0">
                <a:solidFill>
                  <a:srgbClr val="434343"/>
                </a:solidFill>
              </a:rPr>
              <a:t>Part 4: Content Creation and Curation </a:t>
            </a:r>
            <a:endParaRPr lang="en-IN" dirty="0"/>
          </a:p>
        </p:txBody>
      </p:sp>
      <p:pic>
        <p:nvPicPr>
          <p:cNvPr id="6146" name="Picture 2" descr="Curating content the right way: why and how - contentgroup">
            <a:extLst>
              <a:ext uri="{FF2B5EF4-FFF2-40B4-BE49-F238E27FC236}">
                <a16:creationId xmlns:a16="http://schemas.microsoft.com/office/drawing/2014/main" id="{543DE24B-EAAA-63D4-8C9D-3EE7D3974344}"/>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332653" y="1745700"/>
            <a:ext cx="7259216" cy="369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052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ADA-F94D-A27D-0075-6DA3B6B11624}"/>
              </a:ext>
            </a:extLst>
          </p:cNvPr>
          <p:cNvSpPr>
            <a:spLocks noGrp="1"/>
          </p:cNvSpPr>
          <p:nvPr>
            <p:ph type="title" idx="4294967295"/>
          </p:nvPr>
        </p:nvSpPr>
        <p:spPr>
          <a:xfrm>
            <a:off x="830424" y="-93306"/>
            <a:ext cx="10674350" cy="1997075"/>
          </a:xfrm>
        </p:spPr>
        <p:txBody>
          <a:bodyPr/>
          <a:lstStyle/>
          <a:p>
            <a:r>
              <a:rPr lang="en-US" sz="4400" b="1" dirty="0">
                <a:solidFill>
                  <a:srgbClr val="434343"/>
                </a:solidFill>
              </a:rPr>
              <a:t>Part 4: Content Creation and Curation </a:t>
            </a:r>
            <a:endParaRPr lang="en-IN" dirty="0"/>
          </a:p>
        </p:txBody>
      </p:sp>
      <p:sp>
        <p:nvSpPr>
          <p:cNvPr id="3" name="Content Placeholder 2">
            <a:extLst>
              <a:ext uri="{FF2B5EF4-FFF2-40B4-BE49-F238E27FC236}">
                <a16:creationId xmlns:a16="http://schemas.microsoft.com/office/drawing/2014/main" id="{228CDA0F-62F9-AE85-751A-1FC21A37F9EF}"/>
              </a:ext>
            </a:extLst>
          </p:cNvPr>
          <p:cNvSpPr>
            <a:spLocks noGrp="1"/>
          </p:cNvSpPr>
          <p:nvPr>
            <p:ph idx="4294967295"/>
          </p:nvPr>
        </p:nvSpPr>
        <p:spPr>
          <a:xfrm>
            <a:off x="3909528" y="1427584"/>
            <a:ext cx="7352522" cy="4447754"/>
          </a:xfrm>
        </p:spPr>
        <p:txBody>
          <a:bodyPr>
            <a:normAutofit fontScale="92500"/>
          </a:bodyPr>
          <a:lstStyle/>
          <a:p>
            <a:pPr algn="l"/>
            <a:r>
              <a:rPr lang="en-US" b="0" i="0" dirty="0">
                <a:solidFill>
                  <a:srgbClr val="162020"/>
                </a:solidFill>
                <a:effectLst/>
                <a:latin typeface="Proxima Nova"/>
              </a:rPr>
              <a:t>Content curation is the act of finding and sharing excellent, relevant content to your online followers.</a:t>
            </a:r>
          </a:p>
          <a:p>
            <a:pPr algn="l"/>
            <a:endParaRPr lang="en-US" b="0" i="0" dirty="0">
              <a:solidFill>
                <a:srgbClr val="162020"/>
              </a:solidFill>
              <a:effectLst/>
              <a:latin typeface="Proxima Nova"/>
            </a:endParaRPr>
          </a:p>
          <a:p>
            <a:pPr algn="l"/>
            <a:r>
              <a:rPr lang="en-US" b="0" i="0" dirty="0">
                <a:solidFill>
                  <a:srgbClr val="162020"/>
                </a:solidFill>
                <a:effectLst/>
                <a:latin typeface="Proxima Nova"/>
              </a:rPr>
              <a:t>With content curation, companies deliver a wide </a:t>
            </a:r>
            <a:r>
              <a:rPr lang="en-US" b="0" i="0" strike="noStrike" dirty="0">
                <a:effectLst/>
                <a:latin typeface="Proxima Nova"/>
              </a:rPr>
              <a:t>variety of content</a:t>
            </a:r>
            <a:r>
              <a:rPr lang="en-US" b="0" i="0" dirty="0">
                <a:effectLst/>
                <a:latin typeface="Proxima Nova"/>
              </a:rPr>
              <a:t> </a:t>
            </a:r>
            <a:r>
              <a:rPr lang="en-US" b="0" i="0" dirty="0">
                <a:solidFill>
                  <a:srgbClr val="162020"/>
                </a:solidFill>
                <a:effectLst/>
                <a:latin typeface="Proxima Nova"/>
              </a:rPr>
              <a:t>to their customers, keeping them engaged with well-organized and meaningful material.</a:t>
            </a:r>
          </a:p>
          <a:p>
            <a:pPr algn="l"/>
            <a:endParaRPr lang="en-US" b="0" i="0" dirty="0">
              <a:solidFill>
                <a:srgbClr val="162020"/>
              </a:solidFill>
              <a:effectLst/>
              <a:latin typeface="Proxima Nova"/>
            </a:endParaRPr>
          </a:p>
          <a:p>
            <a:pPr algn="l"/>
            <a:r>
              <a:rPr lang="en-US" b="0" i="0" dirty="0">
                <a:solidFill>
                  <a:srgbClr val="162020"/>
                </a:solidFill>
                <a:effectLst/>
                <a:latin typeface="Proxima Nova"/>
              </a:rPr>
              <a:t>In today’s fast-paced and competitive marketplace, content curation is growing increasingly popular as a way of keeping up with growing demands for information and entertainment from customers.</a:t>
            </a:r>
          </a:p>
          <a:p>
            <a:endParaRPr lang="en-IN" dirty="0"/>
          </a:p>
        </p:txBody>
      </p:sp>
      <p:pic>
        <p:nvPicPr>
          <p:cNvPr id="7170" name="Picture 2" descr="7 Benefits of Content Curation for Social Media [Infographic] - Quuu Blog">
            <a:extLst>
              <a:ext uri="{FF2B5EF4-FFF2-40B4-BE49-F238E27FC236}">
                <a16:creationId xmlns:a16="http://schemas.microsoft.com/office/drawing/2014/main" id="{A9BF5ED5-D5C7-25B1-0719-C1C769388C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577" y="1296955"/>
            <a:ext cx="2394998" cy="484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9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6055-E09D-6735-1507-95A80D48E2A2}"/>
              </a:ext>
            </a:extLst>
          </p:cNvPr>
          <p:cNvSpPr>
            <a:spLocks noGrp="1"/>
          </p:cNvSpPr>
          <p:nvPr>
            <p:ph type="title" idx="4294967295"/>
          </p:nvPr>
        </p:nvSpPr>
        <p:spPr>
          <a:xfrm>
            <a:off x="1740310" y="2951956"/>
            <a:ext cx="8266113" cy="954087"/>
          </a:xfrm>
        </p:spPr>
        <p:txBody>
          <a:bodyPr/>
          <a:lstStyle/>
          <a:p>
            <a:r>
              <a:rPr lang="en-US" dirty="0"/>
              <a:t>THE END </a:t>
            </a:r>
            <a:endParaRPr lang="en-IN" dirty="0"/>
          </a:p>
        </p:txBody>
      </p:sp>
    </p:spTree>
    <p:extLst>
      <p:ext uri="{BB962C8B-B14F-4D97-AF65-F5344CB8AC3E}">
        <p14:creationId xmlns:p14="http://schemas.microsoft.com/office/powerpoint/2010/main" val="118510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3BB722-59AD-325F-D07E-0BBC019FED2E}"/>
              </a:ext>
            </a:extLst>
          </p:cNvPr>
          <p:cNvSpPr>
            <a:spLocks noGrp="1"/>
          </p:cNvSpPr>
          <p:nvPr>
            <p:ph type="title"/>
          </p:nvPr>
        </p:nvSpPr>
        <p:spPr>
          <a:xfrm>
            <a:off x="438540" y="653144"/>
            <a:ext cx="10907484" cy="1791478"/>
          </a:xfrm>
        </p:spPr>
        <p:txBody>
          <a:bodyPr>
            <a:normAutofit/>
          </a:bodyPr>
          <a:lstStyle/>
          <a:p>
            <a:r>
              <a:rPr lang="en-US" sz="4800" b="1" dirty="0">
                <a:solidFill>
                  <a:srgbClr val="434343"/>
                </a:solidFill>
              </a:rPr>
              <a:t>Part 1: </a:t>
            </a:r>
            <a:r>
              <a:rPr lang="en-US" sz="4400" b="1" dirty="0">
                <a:solidFill>
                  <a:srgbClr val="434343"/>
                </a:solidFill>
                <a:latin typeface="Bahnschrift Condensed" panose="020B0502040204020203" pitchFamily="34" charset="0"/>
              </a:rPr>
              <a:t>Brand study, Competitor Analysis &amp; Buyer’s/Audience’s  Persona</a:t>
            </a:r>
            <a:endParaRPr lang="en-IN" dirty="0"/>
          </a:p>
        </p:txBody>
      </p:sp>
      <p:sp>
        <p:nvSpPr>
          <p:cNvPr id="8" name="Content Placeholder 7">
            <a:extLst>
              <a:ext uri="{FF2B5EF4-FFF2-40B4-BE49-F238E27FC236}">
                <a16:creationId xmlns:a16="http://schemas.microsoft.com/office/drawing/2014/main" id="{A8A2589F-044D-29F5-AC0C-3313BFCD76F9}"/>
              </a:ext>
            </a:extLst>
          </p:cNvPr>
          <p:cNvSpPr>
            <a:spLocks noGrp="1"/>
          </p:cNvSpPr>
          <p:nvPr>
            <p:ph idx="1"/>
          </p:nvPr>
        </p:nvSpPr>
        <p:spPr>
          <a:xfrm>
            <a:off x="1333855" y="2614024"/>
            <a:ext cx="8786487" cy="3280503"/>
          </a:xfrm>
        </p:spPr>
        <p:txBody>
          <a:bodyPr/>
          <a:lstStyle/>
          <a:p>
            <a:r>
              <a:rPr lang="en-IN" sz="2400" dirty="0">
                <a:latin typeface="Arial Rounded MT Bold" panose="020F0704030504030204" pitchFamily="34" charset="0"/>
              </a:rPr>
              <a:t>COMPANY/TOPIC for project: </a:t>
            </a:r>
            <a:r>
              <a:rPr lang="en-IN" sz="2400" dirty="0">
                <a:latin typeface="Arial Black" panose="020B0A04020102020204" pitchFamily="34" charset="0"/>
              </a:rPr>
              <a:t>LIBERTY</a:t>
            </a:r>
          </a:p>
          <a:p>
            <a:r>
              <a:rPr lang="en-IN" sz="2400" dirty="0">
                <a:latin typeface="Arial Rounded MT Bold" panose="020F0704030504030204" pitchFamily="34" charset="0"/>
              </a:rPr>
              <a:t>Research Brand Identity:</a:t>
            </a:r>
            <a:r>
              <a:rPr lang="en-US" i="0" dirty="0">
                <a:solidFill>
                  <a:schemeClr val="tx1"/>
                </a:solidFill>
                <a:effectLst/>
                <a:latin typeface="Google Sans"/>
              </a:rPr>
              <a:t>Brand identity is </a:t>
            </a:r>
            <a:r>
              <a:rPr lang="en-US" b="0" i="0" dirty="0">
                <a:solidFill>
                  <a:srgbClr val="040C28"/>
                </a:solidFill>
                <a:effectLst/>
                <a:latin typeface="Google Sans"/>
              </a:rPr>
              <a:t>the visible elements of a brand, such as color, design, and logo, that identify and distinguish the brand in consumers' minds</a:t>
            </a:r>
            <a:r>
              <a:rPr lang="en-US" b="0" i="0" dirty="0">
                <a:solidFill>
                  <a:srgbClr val="4D5156"/>
                </a:solidFill>
                <a:effectLst/>
                <a:latin typeface="Google Sans"/>
              </a:rPr>
              <a:t>.</a:t>
            </a:r>
          </a:p>
          <a:p>
            <a:r>
              <a:rPr lang="en-US" sz="2400" dirty="0">
                <a:solidFill>
                  <a:srgbClr val="333333"/>
                </a:solidFill>
                <a:latin typeface="Arial Rounded MT Bold" panose="020F0704030504030204" pitchFamily="34" charset="0"/>
              </a:rPr>
              <a:t>Brand Colors</a:t>
            </a:r>
            <a:r>
              <a:rPr lang="en-US" sz="2400" dirty="0">
                <a:solidFill>
                  <a:srgbClr val="4D5156"/>
                </a:solidFill>
                <a:latin typeface="Google Sans"/>
              </a:rPr>
              <a:t>:</a:t>
            </a:r>
            <a:endParaRPr lang="en-IN" dirty="0">
              <a:latin typeface="Arial Black" panose="020B0A04020102020204" pitchFamily="34" charset="0"/>
            </a:endParaRPr>
          </a:p>
        </p:txBody>
      </p:sp>
      <p:pic>
        <p:nvPicPr>
          <p:cNvPr id="1026" name="Picture 2" descr="Indian Footwear Brand Liberty Ventures Into Lifestyle Sector To Attract  Millennials | The Drum">
            <a:extLst>
              <a:ext uri="{FF2B5EF4-FFF2-40B4-BE49-F238E27FC236}">
                <a16:creationId xmlns:a16="http://schemas.microsoft.com/office/drawing/2014/main" id="{418F9015-503B-023E-C0C8-7E1717492C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064" y="4394716"/>
            <a:ext cx="2255581" cy="140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7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EA4B295-F724-D5EF-0BAA-071797C5417E}"/>
              </a:ext>
            </a:extLst>
          </p:cNvPr>
          <p:cNvSpPr>
            <a:spLocks noGrp="1"/>
          </p:cNvSpPr>
          <p:nvPr>
            <p:ph type="title"/>
          </p:nvPr>
        </p:nvSpPr>
        <p:spPr/>
        <p:txBody>
          <a:bodyPr>
            <a:normAutofit fontScale="90000"/>
          </a:bodyPr>
          <a:lstStyle/>
          <a:p>
            <a:r>
              <a:rPr lang="en-US" sz="4800" b="1" dirty="0">
                <a:solidFill>
                  <a:srgbClr val="434343"/>
                </a:solidFill>
              </a:rPr>
              <a:t>Part 1: </a:t>
            </a:r>
            <a:r>
              <a:rPr lang="en-US" sz="4400" b="1" dirty="0">
                <a:solidFill>
                  <a:srgbClr val="434343"/>
                </a:solidFill>
                <a:latin typeface="Bahnschrift Condensed" panose="020B0502040204020203" pitchFamily="34" charset="0"/>
              </a:rPr>
              <a:t>Brand study, Competitor Analysis &amp; Buyer’s/Audience’s  Persona</a:t>
            </a:r>
            <a:endParaRPr lang="en-IN" dirty="0"/>
          </a:p>
        </p:txBody>
      </p:sp>
      <p:sp>
        <p:nvSpPr>
          <p:cNvPr id="9" name="Content Placeholder 8">
            <a:extLst>
              <a:ext uri="{FF2B5EF4-FFF2-40B4-BE49-F238E27FC236}">
                <a16:creationId xmlns:a16="http://schemas.microsoft.com/office/drawing/2014/main" id="{8A69DC94-1E91-5376-BE4F-21AAEF54E014}"/>
              </a:ext>
            </a:extLst>
          </p:cNvPr>
          <p:cNvSpPr>
            <a:spLocks noGrp="1"/>
          </p:cNvSpPr>
          <p:nvPr>
            <p:ph idx="1"/>
          </p:nvPr>
        </p:nvSpPr>
        <p:spPr/>
        <p:txBody>
          <a:bodyPr/>
          <a:lstStyle/>
          <a:p>
            <a:pPr>
              <a:buFont typeface="Wingdings" panose="05000000000000000000" pitchFamily="2" charset="2"/>
              <a:buChar char="§"/>
            </a:pPr>
            <a:r>
              <a:rPr lang="en-IN" sz="2400" dirty="0">
                <a:latin typeface="Arial Rounded MT Bold" panose="020F0704030504030204" pitchFamily="34" charset="0"/>
                <a:ea typeface="Roboto" panose="02000000000000000000" pitchFamily="2" charset="0"/>
                <a:cs typeface="Roboto" panose="02000000000000000000" pitchFamily="2" charset="0"/>
              </a:rPr>
              <a:t>Mission/values: </a:t>
            </a:r>
            <a:r>
              <a:rPr lang="en-US" b="0" i="0" dirty="0">
                <a:solidFill>
                  <a:srgbClr val="333333"/>
                </a:solidFill>
                <a:effectLst/>
                <a:latin typeface="Helvetica Neue"/>
              </a:rPr>
              <a:t>We invest in technologies that will help us create products that will delight the customers. The global technologies and our team of talent allows us to create global innovations and deliver them at competitive prices. We believe in and promote ethical high-quality dealings.</a:t>
            </a:r>
          </a:p>
          <a:p>
            <a:pPr>
              <a:buFont typeface="Wingdings" panose="05000000000000000000" pitchFamily="2" charset="2"/>
              <a:buChar char="§"/>
            </a:pPr>
            <a:r>
              <a:rPr lang="en-IN" sz="2400" b="0" i="0" dirty="0">
                <a:solidFill>
                  <a:srgbClr val="202124"/>
                </a:solidFill>
                <a:effectLst/>
                <a:latin typeface="Arial Rounded MT Bold" panose="020F0704030504030204" pitchFamily="34" charset="0"/>
              </a:rPr>
              <a:t>USP</a:t>
            </a:r>
            <a:r>
              <a:rPr lang="en-IN" sz="2400" b="0" i="0" dirty="0">
                <a:solidFill>
                  <a:srgbClr val="202124"/>
                </a:solidFill>
                <a:effectLst/>
                <a:latin typeface="Georgia" panose="02040502050405020303" pitchFamily="18" charset="0"/>
              </a:rPr>
              <a:t>:</a:t>
            </a:r>
            <a:r>
              <a:rPr lang="en-US" i="0" dirty="0">
                <a:solidFill>
                  <a:srgbClr val="333333"/>
                </a:solidFill>
                <a:effectLst/>
                <a:latin typeface="arial" panose="020B0604020202020204" pitchFamily="34" charset="0"/>
              </a:rPr>
              <a:t>Liberty</a:t>
            </a:r>
            <a:r>
              <a:rPr lang="en-US" b="0" i="0" dirty="0">
                <a:solidFill>
                  <a:srgbClr val="333333"/>
                </a:solidFill>
                <a:effectLst/>
                <a:latin typeface="arial" panose="020B0604020202020204" pitchFamily="34" charset="0"/>
              </a:rPr>
              <a:t> Shoes offers stylish footwear at attractive prices.</a:t>
            </a:r>
          </a:p>
          <a:p>
            <a:pPr>
              <a:buFont typeface="Wingdings" panose="05000000000000000000" pitchFamily="2" charset="2"/>
              <a:buChar char="§"/>
            </a:pPr>
            <a:r>
              <a:rPr lang="en-IN" sz="2400" dirty="0">
                <a:solidFill>
                  <a:srgbClr val="202124"/>
                </a:solidFill>
                <a:latin typeface="Arial Rounded MT Bold" panose="020F0704030504030204" pitchFamily="34" charset="0"/>
              </a:rPr>
              <a:t>Tagline</a:t>
            </a:r>
            <a:r>
              <a:rPr lang="en-IN" sz="2400" dirty="0">
                <a:solidFill>
                  <a:srgbClr val="202124"/>
                </a:solidFill>
                <a:latin typeface="Georgia" panose="02040502050405020303" pitchFamily="18" charset="0"/>
              </a:rPr>
              <a:t>:</a:t>
            </a:r>
            <a:r>
              <a:rPr lang="en-US" b="1" i="0" dirty="0">
                <a:solidFill>
                  <a:srgbClr val="202124"/>
                </a:solidFill>
                <a:effectLst/>
                <a:latin typeface="Google Sans"/>
              </a:rPr>
              <a:t> </a:t>
            </a:r>
            <a:r>
              <a:rPr lang="en-US" i="0" dirty="0">
                <a:solidFill>
                  <a:srgbClr val="202124"/>
                </a:solidFill>
                <a:effectLst/>
                <a:latin typeface="Google Sans"/>
              </a:rPr>
              <a:t>A feeling called liberty; Come express yourself.</a:t>
            </a:r>
            <a:br>
              <a:rPr lang="en-US" dirty="0"/>
            </a:br>
            <a:endParaRPr lang="en-IN" dirty="0"/>
          </a:p>
        </p:txBody>
      </p:sp>
    </p:spTree>
    <p:extLst>
      <p:ext uri="{BB962C8B-B14F-4D97-AF65-F5344CB8AC3E}">
        <p14:creationId xmlns:p14="http://schemas.microsoft.com/office/powerpoint/2010/main" val="1670314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83788B-71C3-43AF-1E74-15588A83612A}"/>
              </a:ext>
            </a:extLst>
          </p:cNvPr>
          <p:cNvSpPr>
            <a:spLocks noGrp="1"/>
          </p:cNvSpPr>
          <p:nvPr>
            <p:ph type="title" idx="4294967295"/>
          </p:nvPr>
        </p:nvSpPr>
        <p:spPr>
          <a:xfrm>
            <a:off x="1066022" y="826332"/>
            <a:ext cx="9577096" cy="706954"/>
          </a:xfrm>
        </p:spPr>
        <p:txBody>
          <a:bodyPr>
            <a:normAutofit/>
          </a:bodyPr>
          <a:lstStyle/>
          <a:p>
            <a:r>
              <a:rPr lang="en-US" sz="3200" b="1" dirty="0"/>
              <a:t>COMPETITOR ANALYSIS</a:t>
            </a:r>
            <a:endParaRPr lang="en-IN" sz="3200" b="1" dirty="0"/>
          </a:p>
        </p:txBody>
      </p:sp>
      <p:sp>
        <p:nvSpPr>
          <p:cNvPr id="5" name="Content Placeholder 4">
            <a:extLst>
              <a:ext uri="{FF2B5EF4-FFF2-40B4-BE49-F238E27FC236}">
                <a16:creationId xmlns:a16="http://schemas.microsoft.com/office/drawing/2014/main" id="{9B8DFCE8-FF2A-3BA1-669B-589DEAD65429}"/>
              </a:ext>
            </a:extLst>
          </p:cNvPr>
          <p:cNvSpPr>
            <a:spLocks noGrp="1"/>
          </p:cNvSpPr>
          <p:nvPr>
            <p:ph idx="4294967295"/>
          </p:nvPr>
        </p:nvSpPr>
        <p:spPr>
          <a:xfrm>
            <a:off x="972715" y="1717950"/>
            <a:ext cx="10196027" cy="4752828"/>
          </a:xfrm>
        </p:spPr>
        <p:txBody>
          <a:bodyPr>
            <a:noAutofit/>
          </a:bodyPr>
          <a:lstStyle/>
          <a:p>
            <a:pPr marL="0" indent="0">
              <a:buNone/>
            </a:pPr>
            <a:r>
              <a:rPr lang="en-US" dirty="0"/>
              <a:t>About 85%of the footwear market is unorganized. None of the big brands have more than 2 to 3% market share .So the biggest competition is from the unorganized sector.</a:t>
            </a:r>
          </a:p>
          <a:p>
            <a:pPr marL="0" indent="0">
              <a:buNone/>
            </a:pPr>
            <a:r>
              <a:rPr lang="en-IN" dirty="0">
                <a:latin typeface="Arial Black" panose="020B0A04020102020204" pitchFamily="34" charset="0"/>
              </a:rPr>
              <a:t>Competitor 1</a:t>
            </a:r>
            <a:r>
              <a:rPr lang="en-IN" dirty="0"/>
              <a:t> : Bata </a:t>
            </a:r>
            <a:r>
              <a:rPr lang="en-IN" dirty="0">
                <a:solidFill>
                  <a:srgbClr val="A8BF4D"/>
                </a:solidFill>
                <a:hlinkClick r:id="rId2">
                  <a:extLst>
                    <a:ext uri="{A12FA001-AC4F-418D-AE19-62706E023703}">
                      <ahyp:hlinkClr xmlns:ahyp="http://schemas.microsoft.com/office/drawing/2018/hyperlinkcolor" val="tx"/>
                    </a:ext>
                  </a:extLst>
                </a:hlinkClick>
              </a:rPr>
              <a:t>(</a:t>
            </a:r>
            <a:r>
              <a:rPr lang="en-IN" dirty="0">
                <a:solidFill>
                  <a:srgbClr val="FF0000"/>
                </a:solidFill>
                <a:hlinkClick r:id="rId2">
                  <a:extLst>
                    <a:ext uri="{A12FA001-AC4F-418D-AE19-62706E023703}">
                      <ahyp:hlinkClr xmlns:ahyp="http://schemas.microsoft.com/office/drawing/2018/hyperlinkcolor" val="tx"/>
                    </a:ext>
                  </a:extLst>
                </a:hlinkClick>
              </a:rPr>
              <a:t>https://www.bata.in)</a:t>
            </a:r>
            <a:endParaRPr lang="en-IN" dirty="0">
              <a:solidFill>
                <a:srgbClr val="FF0000"/>
              </a:solidFill>
            </a:endParaRPr>
          </a:p>
          <a:p>
            <a:pPr marL="0" indent="0">
              <a:buNone/>
            </a:pPr>
            <a:r>
              <a:rPr lang="en-IN" b="1" dirty="0">
                <a:latin typeface="Arial Black" panose="020B0A04020102020204" pitchFamily="34" charset="0"/>
              </a:rPr>
              <a:t>USP </a:t>
            </a:r>
            <a:r>
              <a:rPr lang="en-IN" dirty="0">
                <a:latin typeface="Arial Black" panose="020B0A04020102020204" pitchFamily="34" charset="0"/>
              </a:rPr>
              <a:t>:</a:t>
            </a:r>
            <a:r>
              <a:rPr lang="en-IN" sz="2000" dirty="0">
                <a:latin typeface="Arial Black" panose="020B0A04020102020204" pitchFamily="34" charset="0"/>
              </a:rPr>
              <a:t>  </a:t>
            </a:r>
            <a:r>
              <a:rPr lang="en-US" sz="2000" b="0" i="0" dirty="0">
                <a:solidFill>
                  <a:srgbClr val="4D5156"/>
                </a:solidFill>
                <a:effectLst/>
                <a:latin typeface="Google Sans"/>
              </a:rPr>
              <a:t>The biggest USP of Bata, claims </a:t>
            </a:r>
            <a:r>
              <a:rPr lang="en-US" sz="2000" b="0" i="0" dirty="0" err="1">
                <a:solidFill>
                  <a:srgbClr val="4D5156"/>
                </a:solidFill>
                <a:effectLst/>
                <a:latin typeface="Google Sans"/>
              </a:rPr>
              <a:t>Kataria</a:t>
            </a:r>
            <a:r>
              <a:rPr lang="en-US" sz="2000" b="0" i="0" dirty="0">
                <a:solidFill>
                  <a:srgbClr val="4D5156"/>
                </a:solidFill>
                <a:effectLst/>
                <a:latin typeface="Google Sans"/>
              </a:rPr>
              <a:t>, is </a:t>
            </a:r>
            <a:r>
              <a:rPr lang="en-US" sz="2000" b="0" i="0" dirty="0">
                <a:solidFill>
                  <a:srgbClr val="040C28"/>
                </a:solidFill>
                <a:effectLst/>
                <a:latin typeface="Google Sans"/>
              </a:rPr>
              <a:t>ability to offer stylish designs at a hugely competitive price</a:t>
            </a:r>
            <a:r>
              <a:rPr lang="en-US" sz="2000" b="0" i="0" dirty="0">
                <a:solidFill>
                  <a:srgbClr val="4D5156"/>
                </a:solidFill>
                <a:effectLst/>
                <a:latin typeface="Google Sans"/>
              </a:rPr>
              <a:t>. </a:t>
            </a:r>
          </a:p>
          <a:p>
            <a:pPr marL="0" indent="0">
              <a:buNone/>
            </a:pPr>
            <a:r>
              <a:rPr lang="en-IN" b="1" dirty="0">
                <a:latin typeface="Arial Black" panose="020B0A04020102020204" pitchFamily="34" charset="0"/>
              </a:rPr>
              <a:t>COMMUNICATION</a:t>
            </a:r>
            <a:r>
              <a:rPr lang="en-IN" sz="2000" dirty="0"/>
              <a:t> :</a:t>
            </a:r>
            <a:r>
              <a:rPr lang="en-US" sz="2000" b="0" i="0" dirty="0">
                <a:solidFill>
                  <a:srgbClr val="222222"/>
                </a:solidFill>
                <a:effectLst/>
                <a:latin typeface="SFPro-Regular"/>
              </a:rPr>
              <a:t>Bata’s adaptation strategy is close to none despite being an international brand it provides Indians with affordable footwear with keeping the local taste in mind and that is what helped it in becoming the leading brand in terms of sales revenue in the footwear industry</a:t>
            </a:r>
            <a:r>
              <a:rPr lang="en-US" sz="1600" b="0" i="0" dirty="0">
                <a:solidFill>
                  <a:srgbClr val="222222"/>
                </a:solidFill>
                <a:effectLst/>
                <a:latin typeface="SFPro-Regular"/>
              </a:rPr>
              <a:t>.</a:t>
            </a:r>
          </a:p>
          <a:p>
            <a:pPr marL="0" indent="0">
              <a:buNone/>
            </a:pPr>
            <a:endParaRPr lang="en-IN" sz="1600" dirty="0"/>
          </a:p>
        </p:txBody>
      </p:sp>
      <p:sp>
        <p:nvSpPr>
          <p:cNvPr id="7" name="Rectangle 5">
            <a:extLst>
              <a:ext uri="{FF2B5EF4-FFF2-40B4-BE49-F238E27FC236}">
                <a16:creationId xmlns:a16="http://schemas.microsoft.com/office/drawing/2014/main" id="{81531149-3D18-1955-7E1F-B6D1BF6FA193}"/>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8">
            <a:extLst>
              <a:ext uri="{FF2B5EF4-FFF2-40B4-BE49-F238E27FC236}">
                <a16:creationId xmlns:a16="http://schemas.microsoft.com/office/drawing/2014/main" id="{AA002619-EC38-FB00-C489-6729B7035AD1}"/>
              </a:ext>
            </a:extLst>
          </p:cNvPr>
          <p:cNvSpPr>
            <a:spLocks noChangeArrowheads="1"/>
          </p:cNvSpPr>
          <p:nvPr/>
        </p:nvSpPr>
        <p:spPr bwMode="auto">
          <a:xfrm>
            <a:off x="0" y="0"/>
            <a:ext cx="12192000" cy="0"/>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9">
            <a:extLst>
              <a:ext uri="{FF2B5EF4-FFF2-40B4-BE49-F238E27FC236}">
                <a16:creationId xmlns:a16="http://schemas.microsoft.com/office/drawing/2014/main" id="{18F0D19D-9D9E-BB6B-C0F8-49E8AA35FEE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4D5156"/>
                </a:solidFill>
                <a:effectLst/>
                <a:latin typeface="Arial" panose="020B0604020202020204" pitchFamily="34" charset="0"/>
                <a:cs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5">
            <a:extLst>
              <a:ext uri="{FF2B5EF4-FFF2-40B4-BE49-F238E27FC236}">
                <a16:creationId xmlns:a16="http://schemas.microsoft.com/office/drawing/2014/main" id="{D3CFA465-ECFA-D74B-54FF-1612AC328D9C}"/>
              </a:ext>
            </a:extLst>
          </p:cNvPr>
          <p:cNvSpPr>
            <a:spLocks noChangeArrowheads="1"/>
          </p:cNvSpPr>
          <p:nvPr/>
        </p:nvSpPr>
        <p:spPr bwMode="auto">
          <a:xfrm flipV="1">
            <a:off x="1550754" y="3785007"/>
            <a:ext cx="1079364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4D5156"/>
                </a:solidFill>
                <a:effectLst/>
                <a:latin typeface="Arial" panose="020B0604020202020204" pitchFamily="34" charset="0"/>
                <a:cs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TextBox 18">
            <a:extLst>
              <a:ext uri="{FF2B5EF4-FFF2-40B4-BE49-F238E27FC236}">
                <a16:creationId xmlns:a16="http://schemas.microsoft.com/office/drawing/2014/main" id="{0CD85DFB-3911-A36F-C880-0413A2D534B8}"/>
              </a:ext>
            </a:extLst>
          </p:cNvPr>
          <p:cNvSpPr txBox="1"/>
          <p:nvPr/>
        </p:nvSpPr>
        <p:spPr>
          <a:xfrm>
            <a:off x="2614904" y="2712489"/>
            <a:ext cx="6536094" cy="369332"/>
          </a:xfrm>
          <a:prstGeom prst="rect">
            <a:avLst/>
          </a:prstGeom>
          <a:noFill/>
        </p:spPr>
        <p:txBody>
          <a:bodyPr wrap="square">
            <a:spAutoFit/>
          </a:bodyPr>
          <a:lstStyle/>
          <a:p>
            <a:endParaRPr lang="en-IN" dirty="0"/>
          </a:p>
        </p:txBody>
      </p:sp>
    </p:spTree>
    <p:extLst>
      <p:ext uri="{BB962C8B-B14F-4D97-AF65-F5344CB8AC3E}">
        <p14:creationId xmlns:p14="http://schemas.microsoft.com/office/powerpoint/2010/main" val="3469448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6A45-948F-D0A0-76B3-41F80DDC9938}"/>
              </a:ext>
            </a:extLst>
          </p:cNvPr>
          <p:cNvSpPr>
            <a:spLocks noGrp="1"/>
          </p:cNvSpPr>
          <p:nvPr>
            <p:ph type="title" idx="4294967295"/>
          </p:nvPr>
        </p:nvSpPr>
        <p:spPr>
          <a:xfrm>
            <a:off x="2454275" y="796050"/>
            <a:ext cx="7146925" cy="771525"/>
          </a:xfrm>
        </p:spPr>
        <p:txBody>
          <a:bodyPr>
            <a:normAutofit/>
          </a:bodyPr>
          <a:lstStyle/>
          <a:p>
            <a:r>
              <a:rPr lang="en-US" sz="3600" b="1" dirty="0"/>
              <a:t>COMPETITOR ANALYSIS</a:t>
            </a:r>
            <a:endParaRPr lang="en-IN" sz="3600" dirty="0"/>
          </a:p>
        </p:txBody>
      </p:sp>
      <p:sp>
        <p:nvSpPr>
          <p:cNvPr id="3" name="Content Placeholder 2">
            <a:extLst>
              <a:ext uri="{FF2B5EF4-FFF2-40B4-BE49-F238E27FC236}">
                <a16:creationId xmlns:a16="http://schemas.microsoft.com/office/drawing/2014/main" id="{71DB6EF0-B113-50A3-A282-FF610C1D42F7}"/>
              </a:ext>
            </a:extLst>
          </p:cNvPr>
          <p:cNvSpPr>
            <a:spLocks noGrp="1"/>
          </p:cNvSpPr>
          <p:nvPr>
            <p:ph idx="4294967295"/>
          </p:nvPr>
        </p:nvSpPr>
        <p:spPr>
          <a:xfrm>
            <a:off x="774442" y="1474237"/>
            <a:ext cx="10366310" cy="4711959"/>
          </a:xfrm>
        </p:spPr>
        <p:txBody>
          <a:bodyPr>
            <a:normAutofit fontScale="92500"/>
          </a:bodyPr>
          <a:lstStyle/>
          <a:p>
            <a:pPr marL="0" indent="0">
              <a:buNone/>
            </a:pPr>
            <a:r>
              <a:rPr lang="en-IN" sz="2800" dirty="0">
                <a:latin typeface="Arial Black" panose="020B0A04020102020204" pitchFamily="34" charset="0"/>
              </a:rPr>
              <a:t>Competitor 2</a:t>
            </a:r>
            <a:r>
              <a:rPr lang="en-IN" sz="2800" dirty="0"/>
              <a:t> </a:t>
            </a:r>
            <a:r>
              <a:rPr lang="en-IN" sz="2400" dirty="0"/>
              <a:t>: Adidas(</a:t>
            </a:r>
            <a:r>
              <a:rPr lang="en-IN" sz="2400" dirty="0">
                <a:solidFill>
                  <a:srgbClr val="FF0000"/>
                </a:solidFill>
                <a:hlinkClick r:id="rId2">
                  <a:extLst>
                    <a:ext uri="{A12FA001-AC4F-418D-AE19-62706E023703}">
                      <ahyp:hlinkClr xmlns:ahyp="http://schemas.microsoft.com/office/drawing/2018/hyperlinkcolor" val="tx"/>
                    </a:ext>
                  </a:extLst>
                </a:hlinkClick>
              </a:rPr>
              <a:t>https://www.adidas.co.in)</a:t>
            </a:r>
            <a:endParaRPr lang="en-IN" sz="2400" dirty="0">
              <a:solidFill>
                <a:srgbClr val="FF0000"/>
              </a:solidFill>
            </a:endParaRPr>
          </a:p>
          <a:p>
            <a:pPr marL="0" indent="0">
              <a:buNone/>
            </a:pPr>
            <a:r>
              <a:rPr lang="en-IN" sz="2400" dirty="0">
                <a:latin typeface="Arial Black" panose="020B0A04020102020204" pitchFamily="34" charset="0"/>
              </a:rPr>
              <a:t>USP</a:t>
            </a:r>
            <a:r>
              <a:rPr lang="en-IN" sz="2400" dirty="0"/>
              <a:t>: </a:t>
            </a:r>
            <a:r>
              <a:rPr lang="en-US" sz="2400" b="0" i="0" dirty="0">
                <a:solidFill>
                  <a:srgbClr val="202124"/>
                </a:solidFill>
                <a:effectLst/>
                <a:latin typeface="Google Sans"/>
              </a:rPr>
              <a:t>Adidas is a world renowned company for sports equipment, clothing and other accessories.</a:t>
            </a:r>
          </a:p>
          <a:p>
            <a:pPr marL="0" indent="0">
              <a:buNone/>
            </a:pPr>
            <a:r>
              <a:rPr lang="en-US" sz="2400" dirty="0">
                <a:effectLst/>
                <a:latin typeface="Arial Black" panose="020B0A04020102020204" pitchFamily="34" charset="0"/>
              </a:rPr>
              <a:t>COMMUNICATIONS </a:t>
            </a:r>
            <a:r>
              <a:rPr lang="en-US" sz="2400" dirty="0">
                <a:effectLst/>
              </a:rPr>
              <a:t>:</a:t>
            </a:r>
            <a:r>
              <a:rPr lang="en-US" sz="2400" dirty="0">
                <a:latin typeface="Google Sans"/>
              </a:rPr>
              <a:t>c</a:t>
            </a:r>
            <a:r>
              <a:rPr lang="en-US" sz="2400" b="0" i="0" dirty="0">
                <a:effectLst/>
                <a:latin typeface="Google Sans"/>
              </a:rPr>
              <a:t>ommunication</a:t>
            </a:r>
            <a:r>
              <a:rPr lang="en-US" sz="2400" b="0" i="0" dirty="0">
                <a:solidFill>
                  <a:srgbClr val="202124"/>
                </a:solidFill>
                <a:effectLst/>
                <a:latin typeface="Google Sans"/>
              </a:rPr>
              <a:t> strategy of Adidas is </a:t>
            </a:r>
            <a:r>
              <a:rPr lang="en-US" sz="2400" b="0" i="0" dirty="0">
                <a:solidFill>
                  <a:srgbClr val="040C28"/>
                </a:solidFill>
                <a:effectLst/>
                <a:latin typeface="Google Sans"/>
              </a:rPr>
              <a:t>based on on-line and offline advertising and promotion.</a:t>
            </a:r>
            <a:r>
              <a:rPr lang="en-US" sz="2400" b="0" i="0" dirty="0">
                <a:solidFill>
                  <a:srgbClr val="202124"/>
                </a:solidFill>
                <a:effectLst/>
                <a:latin typeface="Google Sans"/>
              </a:rPr>
              <a:t> </a:t>
            </a:r>
            <a:endParaRPr lang="en-US" sz="2400" dirty="0">
              <a:effectLst/>
            </a:endParaRPr>
          </a:p>
          <a:p>
            <a:pPr marL="0" indent="0">
              <a:buNone/>
            </a:pPr>
            <a:endParaRPr lang="en-IN" sz="2400" dirty="0"/>
          </a:p>
          <a:p>
            <a:pPr marL="0" indent="0">
              <a:buNone/>
            </a:pPr>
            <a:r>
              <a:rPr lang="en-IN" sz="2800" dirty="0">
                <a:latin typeface="Arial Black" panose="020B0A04020102020204" pitchFamily="34" charset="0"/>
              </a:rPr>
              <a:t>Competitor 3</a:t>
            </a:r>
            <a:r>
              <a:rPr lang="en-IN" sz="3200" dirty="0">
                <a:latin typeface="Arial Black" panose="020B0A04020102020204" pitchFamily="34" charset="0"/>
              </a:rPr>
              <a:t> </a:t>
            </a:r>
            <a:r>
              <a:rPr lang="en-IN" sz="2400" dirty="0">
                <a:latin typeface="Arial Black" panose="020B0A04020102020204" pitchFamily="34" charset="0"/>
              </a:rPr>
              <a:t>: </a:t>
            </a:r>
            <a:r>
              <a:rPr lang="en-IN" sz="2400" dirty="0"/>
              <a:t>Nike (</a:t>
            </a:r>
            <a:r>
              <a:rPr lang="en-IN" sz="2400" dirty="0">
                <a:solidFill>
                  <a:srgbClr val="FF0000"/>
                </a:solidFill>
                <a:hlinkClick r:id="rId3">
                  <a:extLst>
                    <a:ext uri="{A12FA001-AC4F-418D-AE19-62706E023703}">
                      <ahyp:hlinkClr xmlns:ahyp="http://schemas.microsoft.com/office/drawing/2018/hyperlinkcolor" val="tx"/>
                    </a:ext>
                  </a:extLst>
                </a:hlinkClick>
              </a:rPr>
              <a:t>https://www.nike.com</a:t>
            </a:r>
            <a:r>
              <a:rPr lang="en-IN" sz="2400" dirty="0">
                <a:solidFill>
                  <a:srgbClr val="FF0000"/>
                </a:solidFill>
              </a:rPr>
              <a:t>)</a:t>
            </a:r>
          </a:p>
          <a:p>
            <a:pPr marL="0" indent="0">
              <a:buNone/>
            </a:pPr>
            <a:r>
              <a:rPr lang="en-IN" sz="2400" dirty="0">
                <a:latin typeface="Arial Black" panose="020B0A04020102020204" pitchFamily="34" charset="0"/>
              </a:rPr>
              <a:t>USP</a:t>
            </a:r>
            <a:r>
              <a:rPr lang="en-IN" sz="2400" dirty="0"/>
              <a:t>: </a:t>
            </a:r>
            <a:r>
              <a:rPr lang="en-US" sz="2400" b="0" i="0" dirty="0">
                <a:solidFill>
                  <a:srgbClr val="4D5156"/>
                </a:solidFill>
                <a:effectLst/>
                <a:latin typeface="Google Sans"/>
              </a:rPr>
              <a:t>Nike's USP is '</a:t>
            </a:r>
            <a:r>
              <a:rPr lang="en-US" sz="2400" b="0" i="0" dirty="0">
                <a:solidFill>
                  <a:srgbClr val="040C28"/>
                </a:solidFill>
                <a:effectLst/>
                <a:latin typeface="Google Sans"/>
              </a:rPr>
              <a:t>Just Do It</a:t>
            </a:r>
            <a:r>
              <a:rPr lang="en-US" sz="2400" b="0" i="0" dirty="0">
                <a:solidFill>
                  <a:srgbClr val="4D5156"/>
                </a:solidFill>
                <a:effectLst/>
                <a:latin typeface="Google Sans"/>
              </a:rPr>
              <a:t>’.</a:t>
            </a:r>
          </a:p>
          <a:p>
            <a:pPr marL="0" indent="0">
              <a:buNone/>
            </a:pPr>
            <a:r>
              <a:rPr lang="en-IN" sz="2400" dirty="0">
                <a:latin typeface="Arial Black" panose="020B0A04020102020204" pitchFamily="34" charset="0"/>
              </a:rPr>
              <a:t>COMMUNICATION:</a:t>
            </a:r>
            <a:r>
              <a:rPr lang="en-US" sz="2400" b="0" i="0" dirty="0">
                <a:solidFill>
                  <a:srgbClr val="4D5156"/>
                </a:solidFill>
                <a:effectLst/>
                <a:latin typeface="Google Sans"/>
              </a:rPr>
              <a:t>Nike uses a variety of communication methods to promote its products, including </a:t>
            </a:r>
            <a:r>
              <a:rPr lang="en-US" sz="2400" b="0" i="0" dirty="0">
                <a:solidFill>
                  <a:srgbClr val="040C28"/>
                </a:solidFill>
                <a:effectLst/>
                <a:latin typeface="Google Sans"/>
              </a:rPr>
              <a:t>television commercials, print advertisements, and online ads</a:t>
            </a:r>
            <a:r>
              <a:rPr lang="en-US" sz="2400" b="0" i="0" dirty="0">
                <a:solidFill>
                  <a:srgbClr val="4D5156"/>
                </a:solidFill>
                <a:effectLst/>
                <a:latin typeface="Google Sans"/>
              </a:rPr>
              <a:t>. </a:t>
            </a:r>
            <a:r>
              <a:rPr lang="en-IN" sz="2400" dirty="0"/>
              <a:t>		</a:t>
            </a:r>
          </a:p>
          <a:p>
            <a:endParaRPr lang="en-IN" dirty="0"/>
          </a:p>
        </p:txBody>
      </p:sp>
    </p:spTree>
    <p:extLst>
      <p:ext uri="{BB962C8B-B14F-4D97-AF65-F5344CB8AC3E}">
        <p14:creationId xmlns:p14="http://schemas.microsoft.com/office/powerpoint/2010/main" val="46510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EB5BC-924A-8260-95AB-1A0BEA08B246}"/>
              </a:ext>
            </a:extLst>
          </p:cNvPr>
          <p:cNvSpPr>
            <a:spLocks noGrp="1"/>
          </p:cNvSpPr>
          <p:nvPr>
            <p:ph type="title" idx="4294967295"/>
          </p:nvPr>
        </p:nvSpPr>
        <p:spPr>
          <a:xfrm>
            <a:off x="513184" y="457103"/>
            <a:ext cx="10515600" cy="1579562"/>
          </a:xfrm>
        </p:spPr>
        <p:txBody>
          <a:bodyPr/>
          <a:lstStyle/>
          <a:p>
            <a:r>
              <a:rPr lang="en-US" sz="4800" b="1" dirty="0">
                <a:solidFill>
                  <a:srgbClr val="434343"/>
                </a:solidFill>
              </a:rPr>
              <a:t>Part 1: </a:t>
            </a:r>
            <a:r>
              <a:rPr lang="en-US" sz="4400" b="1" dirty="0">
                <a:solidFill>
                  <a:srgbClr val="434343"/>
                </a:solidFill>
                <a:latin typeface="Bahnschrift Condensed" panose="020B0502040204020203" pitchFamily="34" charset="0"/>
              </a:rPr>
              <a:t>Brand study, Competitor Analysis &amp; Buyer’s/Audience’s  Persona</a:t>
            </a:r>
            <a:endParaRPr lang="en-IN" dirty="0"/>
          </a:p>
        </p:txBody>
      </p:sp>
      <p:sp>
        <p:nvSpPr>
          <p:cNvPr id="9" name="Content Placeholder 8">
            <a:extLst>
              <a:ext uri="{FF2B5EF4-FFF2-40B4-BE49-F238E27FC236}">
                <a16:creationId xmlns:a16="http://schemas.microsoft.com/office/drawing/2014/main" id="{7C888B22-476D-ADFE-B4E4-92269859972D}"/>
              </a:ext>
            </a:extLst>
          </p:cNvPr>
          <p:cNvSpPr>
            <a:spLocks noGrp="1"/>
          </p:cNvSpPr>
          <p:nvPr>
            <p:ph idx="4294967295"/>
          </p:nvPr>
        </p:nvSpPr>
        <p:spPr>
          <a:xfrm>
            <a:off x="1073020" y="2156247"/>
            <a:ext cx="5999583" cy="4244650"/>
          </a:xfrm>
        </p:spPr>
        <p:txBody>
          <a:bodyPr>
            <a:normAutofit/>
          </a:bodyPr>
          <a:lstStyle/>
          <a:p>
            <a:r>
              <a:rPr lang="en-US" sz="2400" b="1" dirty="0">
                <a:latin typeface="Arial Rounded MT Bold" panose="020F0704030504030204" pitchFamily="34" charset="0"/>
              </a:rPr>
              <a:t>Buyer's/Audience's Persona: </a:t>
            </a:r>
            <a:r>
              <a:rPr lang="en-US" b="0" i="0" dirty="0">
                <a:solidFill>
                  <a:srgbClr val="012A3A"/>
                </a:solidFill>
                <a:effectLst/>
                <a:latin typeface="Montserrat" panose="020F0502020204030204" pitchFamily="2" charset="0"/>
              </a:rPr>
              <a:t>A buyer persona is a detailed description of someone who represents your </a:t>
            </a:r>
            <a:r>
              <a:rPr lang="en-US" dirty="0">
                <a:solidFill>
                  <a:schemeClr val="tx1"/>
                </a:solidFill>
                <a:effectLst/>
                <a:latin typeface="Montserrat" panose="020F0502020204030204" pitchFamily="2" charset="0"/>
              </a:rPr>
              <a:t>target audience.</a:t>
            </a:r>
            <a:r>
              <a:rPr lang="en-US" dirty="0">
                <a:solidFill>
                  <a:srgbClr val="012A3A"/>
                </a:solidFill>
                <a:effectLst/>
                <a:latin typeface="Montserrat" panose="020F0502020204030204" pitchFamily="2" charset="0"/>
              </a:rPr>
              <a:t> </a:t>
            </a:r>
            <a:r>
              <a:rPr lang="en-US" b="0" i="0" dirty="0">
                <a:solidFill>
                  <a:srgbClr val="012A3A"/>
                </a:solidFill>
                <a:effectLst/>
                <a:latin typeface="Montserrat" panose="020F0502020204030204" pitchFamily="2" charset="0"/>
              </a:rPr>
              <a:t>This persona is fictional but based on deep research of your existing or desired audience.</a:t>
            </a:r>
          </a:p>
          <a:p>
            <a:endParaRPr lang="en-IN" dirty="0"/>
          </a:p>
        </p:txBody>
      </p:sp>
      <p:pic>
        <p:nvPicPr>
          <p:cNvPr id="10" name="Picture 9">
            <a:extLst>
              <a:ext uri="{FF2B5EF4-FFF2-40B4-BE49-F238E27FC236}">
                <a16:creationId xmlns:a16="http://schemas.microsoft.com/office/drawing/2014/main" id="{B3D2F078-DC8B-D7C1-C5C7-32401A583C10}"/>
              </a:ext>
            </a:extLst>
          </p:cNvPr>
          <p:cNvPicPr>
            <a:picLocks noChangeAspect="1"/>
          </p:cNvPicPr>
          <p:nvPr/>
        </p:nvPicPr>
        <p:blipFill>
          <a:blip r:embed="rId2"/>
          <a:stretch>
            <a:fillRect/>
          </a:stretch>
        </p:blipFill>
        <p:spPr>
          <a:xfrm>
            <a:off x="7550198" y="1814157"/>
            <a:ext cx="3568782" cy="4372040"/>
          </a:xfrm>
          <a:prstGeom prst="rect">
            <a:avLst/>
          </a:prstGeom>
        </p:spPr>
      </p:pic>
    </p:spTree>
    <p:extLst>
      <p:ext uri="{BB962C8B-B14F-4D97-AF65-F5344CB8AC3E}">
        <p14:creationId xmlns:p14="http://schemas.microsoft.com/office/powerpoint/2010/main" val="357542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0FFE-B75A-20FC-2ADE-AF37AB407DA8}"/>
              </a:ext>
            </a:extLst>
          </p:cNvPr>
          <p:cNvSpPr>
            <a:spLocks noGrp="1"/>
          </p:cNvSpPr>
          <p:nvPr>
            <p:ph type="title" idx="4294967295"/>
          </p:nvPr>
        </p:nvSpPr>
        <p:spPr>
          <a:xfrm>
            <a:off x="1532099" y="550928"/>
            <a:ext cx="9412288" cy="933450"/>
          </a:xfrm>
        </p:spPr>
        <p:txBody>
          <a:bodyPr>
            <a:normAutofit/>
          </a:bodyPr>
          <a:lstStyle/>
          <a:p>
            <a:r>
              <a:rPr lang="en-US" sz="4800" b="1" dirty="0">
                <a:solidFill>
                  <a:srgbClr val="434343"/>
                </a:solidFill>
              </a:rPr>
              <a:t>Part 2</a:t>
            </a:r>
            <a:r>
              <a:rPr lang="en-US" sz="5400" b="1" dirty="0">
                <a:solidFill>
                  <a:srgbClr val="434343"/>
                </a:solidFill>
              </a:rPr>
              <a:t>: </a:t>
            </a:r>
            <a:r>
              <a:rPr lang="en-US" sz="4400" b="1" dirty="0">
                <a:solidFill>
                  <a:srgbClr val="434343"/>
                </a:solidFill>
                <a:latin typeface="Bahnschrift Condensed" panose="020B0502040204020203" pitchFamily="34" charset="0"/>
              </a:rPr>
              <a:t>SEO &amp; Keyword Research</a:t>
            </a:r>
            <a:endParaRPr lang="en-IN" dirty="0"/>
          </a:p>
        </p:txBody>
      </p:sp>
      <p:pic>
        <p:nvPicPr>
          <p:cNvPr id="6" name="Content Placeholder 5">
            <a:extLst>
              <a:ext uri="{FF2B5EF4-FFF2-40B4-BE49-F238E27FC236}">
                <a16:creationId xmlns:a16="http://schemas.microsoft.com/office/drawing/2014/main" id="{02FA2F8D-E509-B83A-6EF8-6B95044EEA42}"/>
              </a:ext>
            </a:extLst>
          </p:cNvPr>
          <p:cNvPicPr>
            <a:picLocks noGrp="1" noChangeAspect="1"/>
          </p:cNvPicPr>
          <p:nvPr>
            <p:ph idx="4294967295"/>
          </p:nvPr>
        </p:nvPicPr>
        <p:blipFill>
          <a:blip r:embed="rId2"/>
          <a:stretch>
            <a:fillRect/>
          </a:stretch>
        </p:blipFill>
        <p:spPr>
          <a:xfrm>
            <a:off x="2435289" y="1683917"/>
            <a:ext cx="7771574" cy="4371033"/>
          </a:xfrm>
          <a:prstGeom prst="rect">
            <a:avLst/>
          </a:prstGeom>
        </p:spPr>
      </p:pic>
    </p:spTree>
    <p:extLst>
      <p:ext uri="{BB962C8B-B14F-4D97-AF65-F5344CB8AC3E}">
        <p14:creationId xmlns:p14="http://schemas.microsoft.com/office/powerpoint/2010/main" val="129421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0FFE-B75A-20FC-2ADE-AF37AB407DA8}"/>
              </a:ext>
            </a:extLst>
          </p:cNvPr>
          <p:cNvSpPr>
            <a:spLocks noGrp="1"/>
          </p:cNvSpPr>
          <p:nvPr>
            <p:ph type="title" idx="4294967295"/>
          </p:nvPr>
        </p:nvSpPr>
        <p:spPr>
          <a:xfrm>
            <a:off x="2258008" y="515938"/>
            <a:ext cx="7154280" cy="933450"/>
          </a:xfrm>
        </p:spPr>
        <p:txBody>
          <a:bodyPr>
            <a:normAutofit/>
          </a:bodyPr>
          <a:lstStyle/>
          <a:p>
            <a:r>
              <a:rPr lang="en-US" sz="4800" b="1" dirty="0">
                <a:solidFill>
                  <a:srgbClr val="434343"/>
                </a:solidFill>
              </a:rPr>
              <a:t>Part 2</a:t>
            </a:r>
            <a:r>
              <a:rPr lang="en-US" sz="5400" b="1" dirty="0">
                <a:solidFill>
                  <a:srgbClr val="434343"/>
                </a:solidFill>
              </a:rPr>
              <a:t>: </a:t>
            </a:r>
            <a:r>
              <a:rPr lang="en-US" sz="4400" b="1" dirty="0">
                <a:solidFill>
                  <a:srgbClr val="434343"/>
                </a:solidFill>
                <a:latin typeface="Bahnschrift Condensed" panose="020B0502040204020203" pitchFamily="34" charset="0"/>
              </a:rPr>
              <a:t>SEO &amp; Keyword Research</a:t>
            </a:r>
            <a:endParaRPr lang="en-IN" dirty="0"/>
          </a:p>
        </p:txBody>
      </p:sp>
      <p:sp>
        <p:nvSpPr>
          <p:cNvPr id="5" name="Content Placeholder 4">
            <a:extLst>
              <a:ext uri="{FF2B5EF4-FFF2-40B4-BE49-F238E27FC236}">
                <a16:creationId xmlns:a16="http://schemas.microsoft.com/office/drawing/2014/main" id="{F04B5528-AA13-84FC-D6C3-4979D71C11DC}"/>
              </a:ext>
            </a:extLst>
          </p:cNvPr>
          <p:cNvSpPr>
            <a:spLocks noGrp="1"/>
          </p:cNvSpPr>
          <p:nvPr>
            <p:ph idx="4294967295"/>
          </p:nvPr>
        </p:nvSpPr>
        <p:spPr>
          <a:xfrm>
            <a:off x="877078" y="1462854"/>
            <a:ext cx="9601200" cy="3317875"/>
          </a:xfrm>
        </p:spPr>
        <p:txBody>
          <a:bodyPr/>
          <a:lstStyle/>
          <a:p>
            <a:r>
              <a:rPr lang="en-US" sz="2400" b="1" dirty="0">
                <a:latin typeface="Arial Rounded MT Bold" panose="020F0704030504030204" pitchFamily="34" charset="0"/>
              </a:rPr>
              <a:t>SEO Title : LIBERTY – Fashion is comfort </a:t>
            </a:r>
          </a:p>
          <a:p>
            <a:r>
              <a:rPr lang="en-US" b="1" dirty="0"/>
              <a:t>Keyword Research: </a:t>
            </a:r>
          </a:p>
          <a:p>
            <a:endParaRPr lang="en-IN" dirty="0"/>
          </a:p>
        </p:txBody>
      </p:sp>
      <p:pic>
        <p:nvPicPr>
          <p:cNvPr id="4" name="Picture 3">
            <a:extLst>
              <a:ext uri="{FF2B5EF4-FFF2-40B4-BE49-F238E27FC236}">
                <a16:creationId xmlns:a16="http://schemas.microsoft.com/office/drawing/2014/main" id="{F127454A-2528-C517-B4E0-524CF2C1F177}"/>
              </a:ext>
            </a:extLst>
          </p:cNvPr>
          <p:cNvPicPr>
            <a:picLocks noChangeAspect="1"/>
          </p:cNvPicPr>
          <p:nvPr/>
        </p:nvPicPr>
        <p:blipFill>
          <a:blip r:embed="rId2"/>
          <a:stretch>
            <a:fillRect/>
          </a:stretch>
        </p:blipFill>
        <p:spPr>
          <a:xfrm>
            <a:off x="3844212" y="2045298"/>
            <a:ext cx="6960637" cy="3824725"/>
          </a:xfrm>
          <a:prstGeom prst="rect">
            <a:avLst/>
          </a:prstGeom>
        </p:spPr>
      </p:pic>
    </p:spTree>
    <p:extLst>
      <p:ext uri="{BB962C8B-B14F-4D97-AF65-F5344CB8AC3E}">
        <p14:creationId xmlns:p14="http://schemas.microsoft.com/office/powerpoint/2010/main" val="85144198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2507</TotalTime>
  <Words>902</Words>
  <Application>Microsoft Office PowerPoint</Application>
  <PresentationFormat>Widescreen</PresentationFormat>
  <Paragraphs>73</Paragraphs>
  <Slides>24</Slides>
  <Notes>0</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24</vt:i4>
      </vt:variant>
    </vt:vector>
  </HeadingPairs>
  <TitlesOfParts>
    <vt:vector size="42" baseType="lpstr">
      <vt:lpstr>Algerian</vt:lpstr>
      <vt:lpstr>-apple-system</vt:lpstr>
      <vt:lpstr>arial</vt:lpstr>
      <vt:lpstr>arial</vt:lpstr>
      <vt:lpstr>Arial Black</vt:lpstr>
      <vt:lpstr>Arial Rounded MT Bold</vt:lpstr>
      <vt:lpstr>Bahnschrift</vt:lpstr>
      <vt:lpstr>Bahnschrift Condensed</vt:lpstr>
      <vt:lpstr>Garamond</vt:lpstr>
      <vt:lpstr>Georgia</vt:lpstr>
      <vt:lpstr>Google Sans</vt:lpstr>
      <vt:lpstr>Helvetica Neue</vt:lpstr>
      <vt:lpstr>Montserrat</vt:lpstr>
      <vt:lpstr>Open Sans</vt:lpstr>
      <vt:lpstr>Proxima Nova</vt:lpstr>
      <vt:lpstr>SFPro-Regular</vt:lpstr>
      <vt:lpstr>Wingdings</vt:lpstr>
      <vt:lpstr>Organic</vt:lpstr>
      <vt:lpstr>COMPREHENSIVE DIGITAL MARKETING </vt:lpstr>
      <vt:lpstr>    </vt:lpstr>
      <vt:lpstr>Part 1: Brand study, Competitor Analysis &amp; Buyer’s/Audience’s  Persona</vt:lpstr>
      <vt:lpstr>Part 1: Brand study, Competitor Analysis &amp; Buyer’s/Audience’s  Persona</vt:lpstr>
      <vt:lpstr>COMPETITOR ANALYSIS</vt:lpstr>
      <vt:lpstr>COMPETITOR ANALYSIS</vt:lpstr>
      <vt:lpstr>Part 1: Brand study, Competitor Analysis &amp; Buyer’s/Audience’s  Persona</vt:lpstr>
      <vt:lpstr>Part 2: SEO &amp; Keyword Research</vt:lpstr>
      <vt:lpstr>Part 2: SEO &amp; Keyword Research</vt:lpstr>
      <vt:lpstr>Part 3: Content Ideas and Marketing Strategies      content calendar                  </vt:lpstr>
      <vt:lpstr>content calendar</vt:lpstr>
      <vt:lpstr>content calendar</vt:lpstr>
      <vt:lpstr>Part 3: Content Ideas and Marketing Strategies</vt:lpstr>
      <vt:lpstr>Part 4: Content Creation and Curation </vt:lpstr>
      <vt:lpstr>Part 4: Content Creation and Curation</vt:lpstr>
      <vt:lpstr>Part 4: Content Creation and Curation </vt:lpstr>
      <vt:lpstr>Part 4: Content Creation and Curation </vt:lpstr>
      <vt:lpstr>Social Media Ad Campaigns</vt:lpstr>
      <vt:lpstr>Part 4: Content Creation and Curation  </vt:lpstr>
      <vt:lpstr>Email Ad Campaign 1 - Brand Awareness</vt:lpstr>
      <vt:lpstr>Email Ad Campaign 2 - Lead Generation</vt:lpstr>
      <vt:lpstr>Part 4: Content Creation and Curation </vt:lpstr>
      <vt:lpstr>Part 4: Content Creation and Curation </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saisamhithapatnayakuni@outlook.com</dc:creator>
  <cp:lastModifiedBy>saisamhithapatnayakuni@outlook.com</cp:lastModifiedBy>
  <cp:revision>11</cp:revision>
  <dcterms:created xsi:type="dcterms:W3CDTF">2023-07-22T14:38:38Z</dcterms:created>
  <dcterms:modified xsi:type="dcterms:W3CDTF">2023-08-08T10:11:14Z</dcterms:modified>
</cp:coreProperties>
</file>